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3" r:id="rId2"/>
    <p:sldId id="370" r:id="rId3"/>
    <p:sldId id="371" r:id="rId4"/>
    <p:sldId id="274" r:id="rId5"/>
    <p:sldId id="265" r:id="rId6"/>
    <p:sldId id="277" r:id="rId7"/>
    <p:sldId id="267" r:id="rId8"/>
    <p:sldId id="280" r:id="rId9"/>
    <p:sldId id="268" r:id="rId10"/>
    <p:sldId id="270" r:id="rId11"/>
    <p:sldId id="271" r:id="rId12"/>
    <p:sldId id="372" r:id="rId13"/>
    <p:sldId id="258" r:id="rId14"/>
    <p:sldId id="278" r:id="rId15"/>
    <p:sldId id="256" r:id="rId16"/>
    <p:sldId id="257" r:id="rId17"/>
    <p:sldId id="259" r:id="rId18"/>
    <p:sldId id="260" r:id="rId19"/>
    <p:sldId id="272" r:id="rId20"/>
    <p:sldId id="261" r:id="rId21"/>
    <p:sldId id="264" r:id="rId22"/>
    <p:sldId id="263" r:id="rId23"/>
    <p:sldId id="269" r:id="rId24"/>
    <p:sldId id="281" r:id="rId25"/>
    <p:sldId id="279" r:id="rId26"/>
    <p:sldId id="282" r:id="rId27"/>
    <p:sldId id="295" r:id="rId28"/>
    <p:sldId id="296" r:id="rId29"/>
    <p:sldId id="297" r:id="rId30"/>
    <p:sldId id="262" r:id="rId31"/>
    <p:sldId id="283" r:id="rId32"/>
    <p:sldId id="285" r:id="rId33"/>
    <p:sldId id="276" r:id="rId34"/>
    <p:sldId id="284" r:id="rId35"/>
    <p:sldId id="275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75" autoAdjust="0"/>
  </p:normalViewPr>
  <p:slideViewPr>
    <p:cSldViewPr snapToGrid="0">
      <p:cViewPr varScale="1">
        <p:scale>
          <a:sx n="56" d="100"/>
          <a:sy n="56" d="100"/>
        </p:scale>
        <p:origin x="10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30247-6116-4DE8-9402-4CDF624EC39D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180500E-DD73-4A7A-85BC-1918ED3767C6}">
      <dgm:prSet phldrT="[Text]" custT="1"/>
      <dgm:spPr/>
      <dgm:t>
        <a:bodyPr/>
        <a:lstStyle/>
        <a:p>
          <a:r>
            <a:rPr lang="sv-SE" sz="1200" dirty="0"/>
            <a:t>Avsändaren bokar</a:t>
          </a:r>
        </a:p>
      </dgm:t>
    </dgm:pt>
    <dgm:pt modelId="{E5899016-9BBA-4452-B9D9-89160F0405A9}" type="parTrans" cxnId="{8DC26033-17CE-4F48-83C6-B9D9CE56C4C3}">
      <dgm:prSet/>
      <dgm:spPr/>
      <dgm:t>
        <a:bodyPr/>
        <a:lstStyle/>
        <a:p>
          <a:endParaRPr lang="sv-SE"/>
        </a:p>
      </dgm:t>
    </dgm:pt>
    <dgm:pt modelId="{61A6F4A8-E382-4794-AE58-0E525F47DBCE}" type="sibTrans" cxnId="{8DC26033-17CE-4F48-83C6-B9D9CE56C4C3}">
      <dgm:prSet/>
      <dgm:spPr/>
      <dgm:t>
        <a:bodyPr/>
        <a:lstStyle/>
        <a:p>
          <a:endParaRPr lang="sv-SE"/>
        </a:p>
      </dgm:t>
    </dgm:pt>
    <dgm:pt modelId="{9EADF822-4C51-4674-850C-ADB6958FFF89}">
      <dgm:prSet phldrT="[Text]"/>
      <dgm:spPr/>
      <dgm:t>
        <a:bodyPr/>
        <a:lstStyle/>
        <a:p>
          <a:r>
            <a:rPr lang="sv-SE" dirty="0"/>
            <a:t>Digitalt</a:t>
          </a:r>
        </a:p>
      </dgm:t>
    </dgm:pt>
    <dgm:pt modelId="{B4849996-39E8-4844-BD06-5E20B4E6384E}" type="parTrans" cxnId="{2AA7BE8C-66B9-4126-806A-C2E756F4AD8D}">
      <dgm:prSet/>
      <dgm:spPr/>
      <dgm:t>
        <a:bodyPr/>
        <a:lstStyle/>
        <a:p>
          <a:endParaRPr lang="sv-SE"/>
        </a:p>
      </dgm:t>
    </dgm:pt>
    <dgm:pt modelId="{FCB0EE39-4787-4482-B315-D9A3325C4AFC}" type="sibTrans" cxnId="{2AA7BE8C-66B9-4126-806A-C2E756F4AD8D}">
      <dgm:prSet/>
      <dgm:spPr/>
      <dgm:t>
        <a:bodyPr/>
        <a:lstStyle/>
        <a:p>
          <a:endParaRPr lang="sv-SE"/>
        </a:p>
      </dgm:t>
    </dgm:pt>
    <dgm:pt modelId="{4D36FE47-E5E6-445C-94D2-4C049F3E835E}">
      <dgm:prSet phldrT="[Text]"/>
      <dgm:spPr/>
      <dgm:t>
        <a:bodyPr/>
        <a:lstStyle/>
        <a:p>
          <a:r>
            <a:rPr lang="sv-SE" dirty="0"/>
            <a:t>Telefon</a:t>
          </a:r>
        </a:p>
      </dgm:t>
    </dgm:pt>
    <dgm:pt modelId="{0C05EFC4-F672-4ED4-9993-DB2CE6E62B59}" type="parTrans" cxnId="{1BA92786-A001-4C72-9457-88F0AE190551}">
      <dgm:prSet/>
      <dgm:spPr/>
      <dgm:t>
        <a:bodyPr/>
        <a:lstStyle/>
        <a:p>
          <a:endParaRPr lang="sv-SE"/>
        </a:p>
      </dgm:t>
    </dgm:pt>
    <dgm:pt modelId="{AD53A91E-855B-4E0D-A263-45196AF816DD}" type="sibTrans" cxnId="{1BA92786-A001-4C72-9457-88F0AE190551}">
      <dgm:prSet/>
      <dgm:spPr/>
      <dgm:t>
        <a:bodyPr/>
        <a:lstStyle/>
        <a:p>
          <a:endParaRPr lang="sv-SE"/>
        </a:p>
      </dgm:t>
    </dgm:pt>
    <dgm:pt modelId="{09CEF5A3-B210-40DF-AA39-958ED8F0DA5C}">
      <dgm:prSet phldrT="[Text]" custT="1"/>
      <dgm:spPr/>
      <dgm:t>
        <a:bodyPr/>
        <a:lstStyle/>
        <a:p>
          <a:r>
            <a:rPr lang="sv-SE" sz="1200" dirty="0"/>
            <a:t>Logistikföretaget/Speditören</a:t>
          </a:r>
        </a:p>
      </dgm:t>
    </dgm:pt>
    <dgm:pt modelId="{1869C89D-3F60-4D6E-8643-8766C29E405C}" type="parTrans" cxnId="{5A92C0CF-37A5-4614-8C2A-A4F31D521C2B}">
      <dgm:prSet/>
      <dgm:spPr/>
      <dgm:t>
        <a:bodyPr/>
        <a:lstStyle/>
        <a:p>
          <a:endParaRPr lang="sv-SE"/>
        </a:p>
      </dgm:t>
    </dgm:pt>
    <dgm:pt modelId="{C1C66B4F-A0DB-464A-84D3-8FEC655CAE77}" type="sibTrans" cxnId="{5A92C0CF-37A5-4614-8C2A-A4F31D521C2B}">
      <dgm:prSet/>
      <dgm:spPr/>
      <dgm:t>
        <a:bodyPr/>
        <a:lstStyle/>
        <a:p>
          <a:endParaRPr lang="sv-SE"/>
        </a:p>
      </dgm:t>
    </dgm:pt>
    <dgm:pt modelId="{74C3FC55-99CA-47B7-8DC0-9F6936946DC5}">
      <dgm:prSet phldrT="[Text]"/>
      <dgm:spPr/>
      <dgm:t>
        <a:bodyPr/>
        <a:lstStyle/>
        <a:p>
          <a:r>
            <a:rPr lang="sv-SE" dirty="0"/>
            <a:t>Arrangerar</a:t>
          </a:r>
        </a:p>
      </dgm:t>
    </dgm:pt>
    <dgm:pt modelId="{2E1AA464-36D0-454E-8750-695C8F76383D}" type="parTrans" cxnId="{009DA97A-24E9-49F3-A85A-09C1E409A1C2}">
      <dgm:prSet/>
      <dgm:spPr/>
      <dgm:t>
        <a:bodyPr/>
        <a:lstStyle/>
        <a:p>
          <a:endParaRPr lang="sv-SE"/>
        </a:p>
      </dgm:t>
    </dgm:pt>
    <dgm:pt modelId="{52888060-B348-4B5C-8FD3-2A75AB1445F8}" type="sibTrans" cxnId="{009DA97A-24E9-49F3-A85A-09C1E409A1C2}">
      <dgm:prSet/>
      <dgm:spPr/>
      <dgm:t>
        <a:bodyPr/>
        <a:lstStyle/>
        <a:p>
          <a:endParaRPr lang="sv-SE"/>
        </a:p>
      </dgm:t>
    </dgm:pt>
    <dgm:pt modelId="{2E7F4966-97D4-4E5C-904A-839F96AE6A28}">
      <dgm:prSet phldrT="[Text]" custT="1"/>
      <dgm:spPr/>
      <dgm:t>
        <a:bodyPr/>
        <a:lstStyle/>
        <a:p>
          <a:r>
            <a:rPr lang="sv-SE" sz="1200" dirty="0"/>
            <a:t>Avsändaren/Mottagaren</a:t>
          </a:r>
        </a:p>
      </dgm:t>
    </dgm:pt>
    <dgm:pt modelId="{85CA9FDF-BDF3-4316-8A80-BB4049E769D7}" type="parTrans" cxnId="{104B265B-A4F2-4AD7-8B30-BF39F3EA7AF7}">
      <dgm:prSet/>
      <dgm:spPr/>
      <dgm:t>
        <a:bodyPr/>
        <a:lstStyle/>
        <a:p>
          <a:endParaRPr lang="sv-SE"/>
        </a:p>
      </dgm:t>
    </dgm:pt>
    <dgm:pt modelId="{C5F6C1D6-69B4-41EE-B86F-C35C6EBF21B5}" type="sibTrans" cxnId="{104B265B-A4F2-4AD7-8B30-BF39F3EA7AF7}">
      <dgm:prSet/>
      <dgm:spPr/>
      <dgm:t>
        <a:bodyPr/>
        <a:lstStyle/>
        <a:p>
          <a:endParaRPr lang="sv-SE"/>
        </a:p>
      </dgm:t>
    </dgm:pt>
    <dgm:pt modelId="{40C95143-51D1-4888-BBA9-D1CA10C7C88B}">
      <dgm:prSet phldrT="[Text]"/>
      <dgm:spPr/>
      <dgm:t>
        <a:bodyPr/>
        <a:lstStyle/>
        <a:p>
          <a:r>
            <a:rPr lang="sv-SE" dirty="0"/>
            <a:t>Förväntar sig</a:t>
          </a:r>
        </a:p>
      </dgm:t>
    </dgm:pt>
    <dgm:pt modelId="{8053480B-D413-4676-A230-F54EAC3C366F}" type="parTrans" cxnId="{5EC8D0E6-FABB-43A7-8B98-0DB172C26225}">
      <dgm:prSet/>
      <dgm:spPr/>
      <dgm:t>
        <a:bodyPr/>
        <a:lstStyle/>
        <a:p>
          <a:endParaRPr lang="sv-SE"/>
        </a:p>
      </dgm:t>
    </dgm:pt>
    <dgm:pt modelId="{E706824B-A128-4FC4-AD4D-9C920711DAE0}" type="sibTrans" cxnId="{5EC8D0E6-FABB-43A7-8B98-0DB172C26225}">
      <dgm:prSet/>
      <dgm:spPr/>
      <dgm:t>
        <a:bodyPr/>
        <a:lstStyle/>
        <a:p>
          <a:endParaRPr lang="sv-SE"/>
        </a:p>
      </dgm:t>
    </dgm:pt>
    <dgm:pt modelId="{D90604B8-30CB-4FB5-B1C2-0446A99ACCE5}">
      <dgm:prSet phldrT="[Text]"/>
      <dgm:spPr/>
      <dgm:t>
        <a:bodyPr/>
        <a:lstStyle/>
        <a:p>
          <a:r>
            <a:rPr lang="sv-SE" dirty="0"/>
            <a:t>Leverans</a:t>
          </a:r>
        </a:p>
      </dgm:t>
    </dgm:pt>
    <dgm:pt modelId="{481BF694-0C62-4DF7-8292-F0CE8190A817}" type="parTrans" cxnId="{FA342A70-38FA-4432-9DE8-13ABCCF4EEB7}">
      <dgm:prSet/>
      <dgm:spPr/>
      <dgm:t>
        <a:bodyPr/>
        <a:lstStyle/>
        <a:p>
          <a:endParaRPr lang="sv-SE"/>
        </a:p>
      </dgm:t>
    </dgm:pt>
    <dgm:pt modelId="{12E91633-57B2-40F3-ABA6-46F4913690EE}" type="sibTrans" cxnId="{FA342A70-38FA-4432-9DE8-13ABCCF4EEB7}">
      <dgm:prSet/>
      <dgm:spPr/>
      <dgm:t>
        <a:bodyPr/>
        <a:lstStyle/>
        <a:p>
          <a:endParaRPr lang="sv-SE"/>
        </a:p>
      </dgm:t>
    </dgm:pt>
    <dgm:pt modelId="{93B3F75F-4CA4-45BD-912E-1FBFDD9C0813}">
      <dgm:prSet phldrT="[Text]"/>
      <dgm:spPr/>
      <dgm:t>
        <a:bodyPr/>
        <a:lstStyle/>
        <a:p>
          <a:r>
            <a:rPr lang="sv-SE" dirty="0"/>
            <a:t>Mail</a:t>
          </a:r>
        </a:p>
      </dgm:t>
    </dgm:pt>
    <dgm:pt modelId="{B592E7C9-F077-48C8-9570-10E9F636C859}" type="parTrans" cxnId="{EBAEE5CD-7C64-4374-9568-A0AC71EFF239}">
      <dgm:prSet/>
      <dgm:spPr/>
      <dgm:t>
        <a:bodyPr/>
        <a:lstStyle/>
        <a:p>
          <a:endParaRPr lang="sv-SE"/>
        </a:p>
      </dgm:t>
    </dgm:pt>
    <dgm:pt modelId="{17E89E8C-75E6-4456-B464-37AA57C8B7F2}" type="sibTrans" cxnId="{EBAEE5CD-7C64-4374-9568-A0AC71EFF239}">
      <dgm:prSet/>
      <dgm:spPr/>
      <dgm:t>
        <a:bodyPr/>
        <a:lstStyle/>
        <a:p>
          <a:endParaRPr lang="sv-SE"/>
        </a:p>
      </dgm:t>
    </dgm:pt>
    <dgm:pt modelId="{D1502DC7-FF50-41CA-A7A2-96888248B69B}">
      <dgm:prSet phldrT="[Text]"/>
      <dgm:spPr/>
      <dgm:t>
        <a:bodyPr/>
        <a:lstStyle/>
        <a:p>
          <a:endParaRPr lang="sv-SE" dirty="0"/>
        </a:p>
      </dgm:t>
    </dgm:pt>
    <dgm:pt modelId="{6C2D9373-8A29-4A36-BB7E-AAF567E186CD}" type="parTrans" cxnId="{96543E1E-04D1-4585-80DD-74B4807A5415}">
      <dgm:prSet/>
      <dgm:spPr/>
      <dgm:t>
        <a:bodyPr/>
        <a:lstStyle/>
        <a:p>
          <a:endParaRPr lang="sv-SE"/>
        </a:p>
      </dgm:t>
    </dgm:pt>
    <dgm:pt modelId="{D8C4C9B0-CF9F-4EA9-9D7B-E4C3CA9DC21B}" type="sibTrans" cxnId="{96543E1E-04D1-4585-80DD-74B4807A5415}">
      <dgm:prSet/>
      <dgm:spPr/>
      <dgm:t>
        <a:bodyPr/>
        <a:lstStyle/>
        <a:p>
          <a:endParaRPr lang="sv-SE"/>
        </a:p>
      </dgm:t>
    </dgm:pt>
    <dgm:pt modelId="{F8710770-E700-4567-99DB-49DCD7F09E85}">
      <dgm:prSet phldrT="[Text]"/>
      <dgm:spPr/>
      <dgm:t>
        <a:bodyPr/>
        <a:lstStyle/>
        <a:p>
          <a:r>
            <a:rPr lang="sv-SE" dirty="0"/>
            <a:t>Enligt önskemål/krav</a:t>
          </a:r>
        </a:p>
      </dgm:t>
    </dgm:pt>
    <dgm:pt modelId="{3D865716-D675-4A75-9A0F-BEA873838257}" type="parTrans" cxnId="{1BD0DCB7-BD5B-4A86-849C-DFED58A9CC18}">
      <dgm:prSet/>
      <dgm:spPr/>
      <dgm:t>
        <a:bodyPr/>
        <a:lstStyle/>
        <a:p>
          <a:endParaRPr lang="sv-SE"/>
        </a:p>
      </dgm:t>
    </dgm:pt>
    <dgm:pt modelId="{77242746-0B47-4221-BA52-7B855945F5F0}" type="sibTrans" cxnId="{1BD0DCB7-BD5B-4A86-849C-DFED58A9CC18}">
      <dgm:prSet/>
      <dgm:spPr/>
      <dgm:t>
        <a:bodyPr/>
        <a:lstStyle/>
        <a:p>
          <a:endParaRPr lang="sv-SE"/>
        </a:p>
      </dgm:t>
    </dgm:pt>
    <dgm:pt modelId="{6655E94F-F38B-495B-BE94-B17431CDDC75}" type="pres">
      <dgm:prSet presAssocID="{12C30247-6116-4DE8-9402-4CDF624EC39D}" presName="theList" presStyleCnt="0">
        <dgm:presLayoutVars>
          <dgm:dir/>
          <dgm:animLvl val="lvl"/>
          <dgm:resizeHandles val="exact"/>
        </dgm:presLayoutVars>
      </dgm:prSet>
      <dgm:spPr/>
    </dgm:pt>
    <dgm:pt modelId="{36B923B8-3F73-465C-9DA4-D26B53638BA3}" type="pres">
      <dgm:prSet presAssocID="{D180500E-DD73-4A7A-85BC-1918ED3767C6}" presName="compNode" presStyleCnt="0"/>
      <dgm:spPr/>
    </dgm:pt>
    <dgm:pt modelId="{97FD649F-224E-4EB0-8617-5E99D148DD93}" type="pres">
      <dgm:prSet presAssocID="{D180500E-DD73-4A7A-85BC-1918ED3767C6}" presName="noGeometry" presStyleCnt="0"/>
      <dgm:spPr/>
    </dgm:pt>
    <dgm:pt modelId="{6CCE589C-AD56-4DA5-BF77-7F00A8212519}" type="pres">
      <dgm:prSet presAssocID="{D180500E-DD73-4A7A-85BC-1918ED3767C6}" presName="childTextVisible" presStyleLbl="bgAccFollowNode1" presStyleIdx="0" presStyleCnt="3" custLinFactNeighborX="7677">
        <dgm:presLayoutVars>
          <dgm:bulletEnabled val="1"/>
        </dgm:presLayoutVars>
      </dgm:prSet>
      <dgm:spPr/>
    </dgm:pt>
    <dgm:pt modelId="{2CC1DEEF-541B-404D-AD04-BFC1CEAB7085}" type="pres">
      <dgm:prSet presAssocID="{D180500E-DD73-4A7A-85BC-1918ED3767C6}" presName="childTextHidden" presStyleLbl="bgAccFollowNode1" presStyleIdx="0" presStyleCnt="3"/>
      <dgm:spPr/>
    </dgm:pt>
    <dgm:pt modelId="{3745CD9A-AE94-4A25-BAEE-8E14C152506C}" type="pres">
      <dgm:prSet presAssocID="{D180500E-DD73-4A7A-85BC-1918ED3767C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454C30-2569-4102-A5AD-2960FF74FD9F}" type="pres">
      <dgm:prSet presAssocID="{D180500E-DD73-4A7A-85BC-1918ED3767C6}" presName="aSpace" presStyleCnt="0"/>
      <dgm:spPr/>
    </dgm:pt>
    <dgm:pt modelId="{A8B30466-EDB5-4A8E-858F-790C4DC7D242}" type="pres">
      <dgm:prSet presAssocID="{09CEF5A3-B210-40DF-AA39-958ED8F0DA5C}" presName="compNode" presStyleCnt="0"/>
      <dgm:spPr/>
    </dgm:pt>
    <dgm:pt modelId="{49A4D790-C73C-4191-B547-24B76FB2DDE5}" type="pres">
      <dgm:prSet presAssocID="{09CEF5A3-B210-40DF-AA39-958ED8F0DA5C}" presName="noGeometry" presStyleCnt="0"/>
      <dgm:spPr/>
    </dgm:pt>
    <dgm:pt modelId="{AFE6F6C4-3AAE-4C64-98A4-38EDBF11B486}" type="pres">
      <dgm:prSet presAssocID="{09CEF5A3-B210-40DF-AA39-958ED8F0DA5C}" presName="childTextVisible" presStyleLbl="bgAccFollowNode1" presStyleIdx="1" presStyleCnt="3" custLinFactNeighborX="7677">
        <dgm:presLayoutVars>
          <dgm:bulletEnabled val="1"/>
        </dgm:presLayoutVars>
      </dgm:prSet>
      <dgm:spPr/>
    </dgm:pt>
    <dgm:pt modelId="{8CF9B7A1-0572-4B51-8458-152A8349A992}" type="pres">
      <dgm:prSet presAssocID="{09CEF5A3-B210-40DF-AA39-958ED8F0DA5C}" presName="childTextHidden" presStyleLbl="bgAccFollowNode1" presStyleIdx="1" presStyleCnt="3"/>
      <dgm:spPr/>
    </dgm:pt>
    <dgm:pt modelId="{EBDC5751-9795-461B-892D-C0470D9802B8}" type="pres">
      <dgm:prSet presAssocID="{09CEF5A3-B210-40DF-AA39-958ED8F0DA5C}" presName="parentText" presStyleLbl="node1" presStyleIdx="1" presStyleCnt="3" custScaleX="115535">
        <dgm:presLayoutVars>
          <dgm:chMax val="1"/>
          <dgm:bulletEnabled val="1"/>
        </dgm:presLayoutVars>
      </dgm:prSet>
      <dgm:spPr/>
    </dgm:pt>
    <dgm:pt modelId="{E3028163-54ED-4C99-BE04-4D0C045BE2AF}" type="pres">
      <dgm:prSet presAssocID="{09CEF5A3-B210-40DF-AA39-958ED8F0DA5C}" presName="aSpace" presStyleCnt="0"/>
      <dgm:spPr/>
    </dgm:pt>
    <dgm:pt modelId="{4D3615DD-FACE-48BE-A313-A12B65B3B3A3}" type="pres">
      <dgm:prSet presAssocID="{2E7F4966-97D4-4E5C-904A-839F96AE6A28}" presName="compNode" presStyleCnt="0"/>
      <dgm:spPr/>
    </dgm:pt>
    <dgm:pt modelId="{BA47629D-AE66-461F-9DBD-965D94DFFEC0}" type="pres">
      <dgm:prSet presAssocID="{2E7F4966-97D4-4E5C-904A-839F96AE6A28}" presName="noGeometry" presStyleCnt="0"/>
      <dgm:spPr/>
    </dgm:pt>
    <dgm:pt modelId="{62DA0480-6803-4165-ADE4-0B3E81C1FF5F}" type="pres">
      <dgm:prSet presAssocID="{2E7F4966-97D4-4E5C-904A-839F96AE6A28}" presName="childTextVisible" presStyleLbl="bgAccFollowNode1" presStyleIdx="2" presStyleCnt="3">
        <dgm:presLayoutVars>
          <dgm:bulletEnabled val="1"/>
        </dgm:presLayoutVars>
      </dgm:prSet>
      <dgm:spPr/>
    </dgm:pt>
    <dgm:pt modelId="{07BE96A4-BC45-4F6A-B255-494AE0B53DAD}" type="pres">
      <dgm:prSet presAssocID="{2E7F4966-97D4-4E5C-904A-839F96AE6A28}" presName="childTextHidden" presStyleLbl="bgAccFollowNode1" presStyleIdx="2" presStyleCnt="3"/>
      <dgm:spPr/>
    </dgm:pt>
    <dgm:pt modelId="{344F796F-BA4B-4B1E-B53D-52BC11F6EAFD}" type="pres">
      <dgm:prSet presAssocID="{2E7F4966-97D4-4E5C-904A-839F96AE6A2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1D72E0A-BBAD-46BB-8D06-761EEC148019}" type="presOf" srcId="{40C95143-51D1-4888-BBA9-D1CA10C7C88B}" destId="{62DA0480-6803-4165-ADE4-0B3E81C1FF5F}" srcOrd="0" destOrd="0" presId="urn:microsoft.com/office/officeart/2005/8/layout/hProcess6"/>
    <dgm:cxn modelId="{8DB02F17-C610-46BC-9375-393B247F14E6}" type="presOf" srcId="{D1502DC7-FF50-41CA-A7A2-96888248B69B}" destId="{AFE6F6C4-3AAE-4C64-98A4-38EDBF11B486}" srcOrd="0" destOrd="2" presId="urn:microsoft.com/office/officeart/2005/8/layout/hProcess6"/>
    <dgm:cxn modelId="{96543E1E-04D1-4585-80DD-74B4807A5415}" srcId="{09CEF5A3-B210-40DF-AA39-958ED8F0DA5C}" destId="{D1502DC7-FF50-41CA-A7A2-96888248B69B}" srcOrd="2" destOrd="0" parTransId="{6C2D9373-8A29-4A36-BB7E-AAF567E186CD}" sibTransId="{D8C4C9B0-CF9F-4EA9-9D7B-E4C3CA9DC21B}"/>
    <dgm:cxn modelId="{8CED6A21-CAC2-42EA-9357-C90EFA92BBB9}" type="presOf" srcId="{93B3F75F-4CA4-45BD-912E-1FBFDD9C0813}" destId="{6CCE589C-AD56-4DA5-BF77-7F00A8212519}" srcOrd="0" destOrd="1" presId="urn:microsoft.com/office/officeart/2005/8/layout/hProcess6"/>
    <dgm:cxn modelId="{95F22529-48A4-4CAA-B41B-431411620D86}" type="presOf" srcId="{4D36FE47-E5E6-445C-94D2-4C049F3E835E}" destId="{2CC1DEEF-541B-404D-AD04-BFC1CEAB7085}" srcOrd="1" destOrd="2" presId="urn:microsoft.com/office/officeart/2005/8/layout/hProcess6"/>
    <dgm:cxn modelId="{8DC26033-17CE-4F48-83C6-B9D9CE56C4C3}" srcId="{12C30247-6116-4DE8-9402-4CDF624EC39D}" destId="{D180500E-DD73-4A7A-85BC-1918ED3767C6}" srcOrd="0" destOrd="0" parTransId="{E5899016-9BBA-4452-B9D9-89160F0405A9}" sibTransId="{61A6F4A8-E382-4794-AE58-0E525F47DBCE}"/>
    <dgm:cxn modelId="{4BA23B3D-0EEE-4221-B32F-A27089AA2883}" type="presOf" srcId="{12C30247-6116-4DE8-9402-4CDF624EC39D}" destId="{6655E94F-F38B-495B-BE94-B17431CDDC75}" srcOrd="0" destOrd="0" presId="urn:microsoft.com/office/officeart/2005/8/layout/hProcess6"/>
    <dgm:cxn modelId="{104B265B-A4F2-4AD7-8B30-BF39F3EA7AF7}" srcId="{12C30247-6116-4DE8-9402-4CDF624EC39D}" destId="{2E7F4966-97D4-4E5C-904A-839F96AE6A28}" srcOrd="2" destOrd="0" parTransId="{85CA9FDF-BDF3-4316-8A80-BB4049E769D7}" sibTransId="{C5F6C1D6-69B4-41EE-B86F-C35C6EBF21B5}"/>
    <dgm:cxn modelId="{63B1E143-ABD8-4916-AC47-825A134A6E59}" type="presOf" srcId="{4D36FE47-E5E6-445C-94D2-4C049F3E835E}" destId="{6CCE589C-AD56-4DA5-BF77-7F00A8212519}" srcOrd="0" destOrd="2" presId="urn:microsoft.com/office/officeart/2005/8/layout/hProcess6"/>
    <dgm:cxn modelId="{26426044-6869-4E19-BA1A-B43BE3DE680C}" type="presOf" srcId="{74C3FC55-99CA-47B7-8DC0-9F6936946DC5}" destId="{8CF9B7A1-0572-4B51-8458-152A8349A992}" srcOrd="1" destOrd="0" presId="urn:microsoft.com/office/officeart/2005/8/layout/hProcess6"/>
    <dgm:cxn modelId="{88AB1645-E3B1-421F-976C-066C7D4936E9}" type="presOf" srcId="{2E7F4966-97D4-4E5C-904A-839F96AE6A28}" destId="{344F796F-BA4B-4B1E-B53D-52BC11F6EAFD}" srcOrd="0" destOrd="0" presId="urn:microsoft.com/office/officeart/2005/8/layout/hProcess6"/>
    <dgm:cxn modelId="{F60A594E-E62B-499A-AFCA-183885C04B2B}" type="presOf" srcId="{D90604B8-30CB-4FB5-B1C2-0446A99ACCE5}" destId="{62DA0480-6803-4165-ADE4-0B3E81C1FF5F}" srcOrd="0" destOrd="1" presId="urn:microsoft.com/office/officeart/2005/8/layout/hProcess6"/>
    <dgm:cxn modelId="{77A3DB6E-A240-4E97-B8E1-8ACA97E36ECF}" type="presOf" srcId="{74C3FC55-99CA-47B7-8DC0-9F6936946DC5}" destId="{AFE6F6C4-3AAE-4C64-98A4-38EDBF11B486}" srcOrd="0" destOrd="0" presId="urn:microsoft.com/office/officeart/2005/8/layout/hProcess6"/>
    <dgm:cxn modelId="{FA342A70-38FA-4432-9DE8-13ABCCF4EEB7}" srcId="{2E7F4966-97D4-4E5C-904A-839F96AE6A28}" destId="{D90604B8-30CB-4FB5-B1C2-0446A99ACCE5}" srcOrd="1" destOrd="0" parTransId="{481BF694-0C62-4DF7-8292-F0CE8190A817}" sibTransId="{12E91633-57B2-40F3-ABA6-46F4913690EE}"/>
    <dgm:cxn modelId="{009DA97A-24E9-49F3-A85A-09C1E409A1C2}" srcId="{09CEF5A3-B210-40DF-AA39-958ED8F0DA5C}" destId="{74C3FC55-99CA-47B7-8DC0-9F6936946DC5}" srcOrd="0" destOrd="0" parTransId="{2E1AA464-36D0-454E-8750-695C8F76383D}" sibTransId="{52888060-B348-4B5C-8FD3-2A75AB1445F8}"/>
    <dgm:cxn modelId="{CA565D7F-06FD-4D0A-B042-381EC2E07131}" type="presOf" srcId="{D90604B8-30CB-4FB5-B1C2-0446A99ACCE5}" destId="{07BE96A4-BC45-4F6A-B255-494AE0B53DAD}" srcOrd="1" destOrd="1" presId="urn:microsoft.com/office/officeart/2005/8/layout/hProcess6"/>
    <dgm:cxn modelId="{1BA92786-A001-4C72-9457-88F0AE190551}" srcId="{D180500E-DD73-4A7A-85BC-1918ED3767C6}" destId="{4D36FE47-E5E6-445C-94D2-4C049F3E835E}" srcOrd="2" destOrd="0" parTransId="{0C05EFC4-F672-4ED4-9993-DB2CE6E62B59}" sibTransId="{AD53A91E-855B-4E0D-A263-45196AF816DD}"/>
    <dgm:cxn modelId="{2B834086-CD80-4F07-B219-7C48F42817BA}" type="presOf" srcId="{9EADF822-4C51-4674-850C-ADB6958FFF89}" destId="{2CC1DEEF-541B-404D-AD04-BFC1CEAB7085}" srcOrd="1" destOrd="0" presId="urn:microsoft.com/office/officeart/2005/8/layout/hProcess6"/>
    <dgm:cxn modelId="{2AA7BE8C-66B9-4126-806A-C2E756F4AD8D}" srcId="{D180500E-DD73-4A7A-85BC-1918ED3767C6}" destId="{9EADF822-4C51-4674-850C-ADB6958FFF89}" srcOrd="0" destOrd="0" parTransId="{B4849996-39E8-4844-BD06-5E20B4E6384E}" sibTransId="{FCB0EE39-4787-4482-B315-D9A3325C4AFC}"/>
    <dgm:cxn modelId="{42E88692-60B3-4FDC-8B0E-BEC37884F0E1}" type="presOf" srcId="{40C95143-51D1-4888-BBA9-D1CA10C7C88B}" destId="{07BE96A4-BC45-4F6A-B255-494AE0B53DAD}" srcOrd="1" destOrd="0" presId="urn:microsoft.com/office/officeart/2005/8/layout/hProcess6"/>
    <dgm:cxn modelId="{D08CD693-9643-42D2-90D0-69721988B7B4}" type="presOf" srcId="{D1502DC7-FF50-41CA-A7A2-96888248B69B}" destId="{8CF9B7A1-0572-4B51-8458-152A8349A992}" srcOrd="1" destOrd="2" presId="urn:microsoft.com/office/officeart/2005/8/layout/hProcess6"/>
    <dgm:cxn modelId="{F33389AA-B54F-4ACA-A3EA-42BC3BBB5439}" type="presOf" srcId="{9EADF822-4C51-4674-850C-ADB6958FFF89}" destId="{6CCE589C-AD56-4DA5-BF77-7F00A8212519}" srcOrd="0" destOrd="0" presId="urn:microsoft.com/office/officeart/2005/8/layout/hProcess6"/>
    <dgm:cxn modelId="{27CD68B7-9A9F-45C7-8DB4-A8BEC264A474}" type="presOf" srcId="{F8710770-E700-4567-99DB-49DCD7F09E85}" destId="{AFE6F6C4-3AAE-4C64-98A4-38EDBF11B486}" srcOrd="0" destOrd="1" presId="urn:microsoft.com/office/officeart/2005/8/layout/hProcess6"/>
    <dgm:cxn modelId="{1BD0DCB7-BD5B-4A86-849C-DFED58A9CC18}" srcId="{09CEF5A3-B210-40DF-AA39-958ED8F0DA5C}" destId="{F8710770-E700-4567-99DB-49DCD7F09E85}" srcOrd="1" destOrd="0" parTransId="{3D865716-D675-4A75-9A0F-BEA873838257}" sibTransId="{77242746-0B47-4221-BA52-7B855945F5F0}"/>
    <dgm:cxn modelId="{637849B8-42E0-44CA-AC6E-CC5CD73006E7}" type="presOf" srcId="{09CEF5A3-B210-40DF-AA39-958ED8F0DA5C}" destId="{EBDC5751-9795-461B-892D-C0470D9802B8}" srcOrd="0" destOrd="0" presId="urn:microsoft.com/office/officeart/2005/8/layout/hProcess6"/>
    <dgm:cxn modelId="{EBC6B6B8-B6E0-4F21-A1E9-3449A417443A}" type="presOf" srcId="{93B3F75F-4CA4-45BD-912E-1FBFDD9C0813}" destId="{2CC1DEEF-541B-404D-AD04-BFC1CEAB7085}" srcOrd="1" destOrd="1" presId="urn:microsoft.com/office/officeart/2005/8/layout/hProcess6"/>
    <dgm:cxn modelId="{EBAEE5CD-7C64-4374-9568-A0AC71EFF239}" srcId="{D180500E-DD73-4A7A-85BC-1918ED3767C6}" destId="{93B3F75F-4CA4-45BD-912E-1FBFDD9C0813}" srcOrd="1" destOrd="0" parTransId="{B592E7C9-F077-48C8-9570-10E9F636C859}" sibTransId="{17E89E8C-75E6-4456-B464-37AA57C8B7F2}"/>
    <dgm:cxn modelId="{5A92C0CF-37A5-4614-8C2A-A4F31D521C2B}" srcId="{12C30247-6116-4DE8-9402-4CDF624EC39D}" destId="{09CEF5A3-B210-40DF-AA39-958ED8F0DA5C}" srcOrd="1" destOrd="0" parTransId="{1869C89D-3F60-4D6E-8643-8766C29E405C}" sibTransId="{C1C66B4F-A0DB-464A-84D3-8FEC655CAE77}"/>
    <dgm:cxn modelId="{C760D2D6-B82D-4445-964C-F2F62562274B}" type="presOf" srcId="{F8710770-E700-4567-99DB-49DCD7F09E85}" destId="{8CF9B7A1-0572-4B51-8458-152A8349A992}" srcOrd="1" destOrd="1" presId="urn:microsoft.com/office/officeart/2005/8/layout/hProcess6"/>
    <dgm:cxn modelId="{F47C5CD9-5203-4F26-ABA6-1D82457F7DAC}" type="presOf" srcId="{D180500E-DD73-4A7A-85BC-1918ED3767C6}" destId="{3745CD9A-AE94-4A25-BAEE-8E14C152506C}" srcOrd="0" destOrd="0" presId="urn:microsoft.com/office/officeart/2005/8/layout/hProcess6"/>
    <dgm:cxn modelId="{5EC8D0E6-FABB-43A7-8B98-0DB172C26225}" srcId="{2E7F4966-97D4-4E5C-904A-839F96AE6A28}" destId="{40C95143-51D1-4888-BBA9-D1CA10C7C88B}" srcOrd="0" destOrd="0" parTransId="{8053480B-D413-4676-A230-F54EAC3C366F}" sibTransId="{E706824B-A128-4FC4-AD4D-9C920711DAE0}"/>
    <dgm:cxn modelId="{3BB327D4-E201-48B0-982B-532ADAE7E006}" type="presParOf" srcId="{6655E94F-F38B-495B-BE94-B17431CDDC75}" destId="{36B923B8-3F73-465C-9DA4-D26B53638BA3}" srcOrd="0" destOrd="0" presId="urn:microsoft.com/office/officeart/2005/8/layout/hProcess6"/>
    <dgm:cxn modelId="{87325A47-D9D9-4856-848D-2A9D7F5D2D37}" type="presParOf" srcId="{36B923B8-3F73-465C-9DA4-D26B53638BA3}" destId="{97FD649F-224E-4EB0-8617-5E99D148DD93}" srcOrd="0" destOrd="0" presId="urn:microsoft.com/office/officeart/2005/8/layout/hProcess6"/>
    <dgm:cxn modelId="{9A123288-1E96-4969-968F-F5A87D7DAC96}" type="presParOf" srcId="{36B923B8-3F73-465C-9DA4-D26B53638BA3}" destId="{6CCE589C-AD56-4DA5-BF77-7F00A8212519}" srcOrd="1" destOrd="0" presId="urn:microsoft.com/office/officeart/2005/8/layout/hProcess6"/>
    <dgm:cxn modelId="{B3EFC415-46F0-493A-8539-60DCE6BCA1E9}" type="presParOf" srcId="{36B923B8-3F73-465C-9DA4-D26B53638BA3}" destId="{2CC1DEEF-541B-404D-AD04-BFC1CEAB7085}" srcOrd="2" destOrd="0" presId="urn:microsoft.com/office/officeart/2005/8/layout/hProcess6"/>
    <dgm:cxn modelId="{1FD82401-5F68-4318-975A-349130D37969}" type="presParOf" srcId="{36B923B8-3F73-465C-9DA4-D26B53638BA3}" destId="{3745CD9A-AE94-4A25-BAEE-8E14C152506C}" srcOrd="3" destOrd="0" presId="urn:microsoft.com/office/officeart/2005/8/layout/hProcess6"/>
    <dgm:cxn modelId="{00EF0041-4B6D-48F5-BCD0-0021FB2DB7CF}" type="presParOf" srcId="{6655E94F-F38B-495B-BE94-B17431CDDC75}" destId="{EF454C30-2569-4102-A5AD-2960FF74FD9F}" srcOrd="1" destOrd="0" presId="urn:microsoft.com/office/officeart/2005/8/layout/hProcess6"/>
    <dgm:cxn modelId="{A2B8B5B7-6D5D-4BC0-86BA-E45426710B89}" type="presParOf" srcId="{6655E94F-F38B-495B-BE94-B17431CDDC75}" destId="{A8B30466-EDB5-4A8E-858F-790C4DC7D242}" srcOrd="2" destOrd="0" presId="urn:microsoft.com/office/officeart/2005/8/layout/hProcess6"/>
    <dgm:cxn modelId="{9517FD5F-DE48-4443-938B-E229471561CD}" type="presParOf" srcId="{A8B30466-EDB5-4A8E-858F-790C4DC7D242}" destId="{49A4D790-C73C-4191-B547-24B76FB2DDE5}" srcOrd="0" destOrd="0" presId="urn:microsoft.com/office/officeart/2005/8/layout/hProcess6"/>
    <dgm:cxn modelId="{DCD8C70F-CC25-4698-85AB-863DE1533761}" type="presParOf" srcId="{A8B30466-EDB5-4A8E-858F-790C4DC7D242}" destId="{AFE6F6C4-3AAE-4C64-98A4-38EDBF11B486}" srcOrd="1" destOrd="0" presId="urn:microsoft.com/office/officeart/2005/8/layout/hProcess6"/>
    <dgm:cxn modelId="{1882B70C-E7CB-49E4-B7F8-D1F771EA4709}" type="presParOf" srcId="{A8B30466-EDB5-4A8E-858F-790C4DC7D242}" destId="{8CF9B7A1-0572-4B51-8458-152A8349A992}" srcOrd="2" destOrd="0" presId="urn:microsoft.com/office/officeart/2005/8/layout/hProcess6"/>
    <dgm:cxn modelId="{6E25E60D-13AE-44C2-BCC1-D7F084548841}" type="presParOf" srcId="{A8B30466-EDB5-4A8E-858F-790C4DC7D242}" destId="{EBDC5751-9795-461B-892D-C0470D9802B8}" srcOrd="3" destOrd="0" presId="urn:microsoft.com/office/officeart/2005/8/layout/hProcess6"/>
    <dgm:cxn modelId="{50610947-647A-41A5-9D12-429B4F0BA5E2}" type="presParOf" srcId="{6655E94F-F38B-495B-BE94-B17431CDDC75}" destId="{E3028163-54ED-4C99-BE04-4D0C045BE2AF}" srcOrd="3" destOrd="0" presId="urn:microsoft.com/office/officeart/2005/8/layout/hProcess6"/>
    <dgm:cxn modelId="{F35BE55A-619B-4254-B3A1-3603DDA59CC5}" type="presParOf" srcId="{6655E94F-F38B-495B-BE94-B17431CDDC75}" destId="{4D3615DD-FACE-48BE-A313-A12B65B3B3A3}" srcOrd="4" destOrd="0" presId="urn:microsoft.com/office/officeart/2005/8/layout/hProcess6"/>
    <dgm:cxn modelId="{55B63D73-2898-4F3D-8915-62B06858FC18}" type="presParOf" srcId="{4D3615DD-FACE-48BE-A313-A12B65B3B3A3}" destId="{BA47629D-AE66-461F-9DBD-965D94DFFEC0}" srcOrd="0" destOrd="0" presId="urn:microsoft.com/office/officeart/2005/8/layout/hProcess6"/>
    <dgm:cxn modelId="{6DFEA763-BF6F-475D-ABCD-3611F5D34F6F}" type="presParOf" srcId="{4D3615DD-FACE-48BE-A313-A12B65B3B3A3}" destId="{62DA0480-6803-4165-ADE4-0B3E81C1FF5F}" srcOrd="1" destOrd="0" presId="urn:microsoft.com/office/officeart/2005/8/layout/hProcess6"/>
    <dgm:cxn modelId="{5162427D-9D6D-437E-9C36-609835C2EE9A}" type="presParOf" srcId="{4D3615DD-FACE-48BE-A313-A12B65B3B3A3}" destId="{07BE96A4-BC45-4F6A-B255-494AE0B53DAD}" srcOrd="2" destOrd="0" presId="urn:microsoft.com/office/officeart/2005/8/layout/hProcess6"/>
    <dgm:cxn modelId="{F3A46B06-7665-46FA-B6D4-A957CB210C58}" type="presParOf" srcId="{4D3615DD-FACE-48BE-A313-A12B65B3B3A3}" destId="{344F796F-BA4B-4B1E-B53D-52BC11F6EAF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E589C-AD56-4DA5-BF77-7F00A8212519}">
      <dsp:nvSpPr>
        <dsp:cNvPr id="0" name=""/>
        <dsp:cNvSpPr/>
      </dsp:nvSpPr>
      <dsp:spPr>
        <a:xfrm>
          <a:off x="855080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Digitalt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Mail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Telefon</a:t>
          </a:r>
        </a:p>
      </dsp:txBody>
      <dsp:txXfrm>
        <a:off x="1508736" y="1415428"/>
        <a:ext cx="1274629" cy="1599857"/>
      </dsp:txXfrm>
    </dsp:sp>
    <dsp:sp modelId="{3745CD9A-AE94-4A25-BAEE-8E14C152506C}">
      <dsp:nvSpPr>
        <dsp:cNvPr id="0" name=""/>
        <dsp:cNvSpPr/>
      </dsp:nvSpPr>
      <dsp:spPr>
        <a:xfrm>
          <a:off x="700" y="1561700"/>
          <a:ext cx="1307311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Avsändaren bokar</a:t>
          </a:r>
        </a:p>
      </dsp:txBody>
      <dsp:txXfrm>
        <a:off x="192151" y="1753151"/>
        <a:ext cx="924409" cy="924409"/>
      </dsp:txXfrm>
    </dsp:sp>
    <dsp:sp modelId="{AFE6F6C4-3AAE-4C64-98A4-38EDBF11B486}">
      <dsp:nvSpPr>
        <dsp:cNvPr id="0" name=""/>
        <dsp:cNvSpPr/>
      </dsp:nvSpPr>
      <dsp:spPr>
        <a:xfrm>
          <a:off x="4388319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Arrangerar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Enligt önskemål/krav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sv-SE" sz="1400" kern="1200" dirty="0"/>
        </a:p>
      </dsp:txBody>
      <dsp:txXfrm>
        <a:off x="5041975" y="1415428"/>
        <a:ext cx="1274629" cy="1599857"/>
      </dsp:txXfrm>
    </dsp:sp>
    <dsp:sp modelId="{EBDC5751-9795-461B-892D-C0470D9802B8}">
      <dsp:nvSpPr>
        <dsp:cNvPr id="0" name=""/>
        <dsp:cNvSpPr/>
      </dsp:nvSpPr>
      <dsp:spPr>
        <a:xfrm>
          <a:off x="3432393" y="1561700"/>
          <a:ext cx="1510402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Logistikföretaget/Speditören</a:t>
          </a:r>
        </a:p>
      </dsp:txBody>
      <dsp:txXfrm>
        <a:off x="3653586" y="1753151"/>
        <a:ext cx="1068016" cy="924409"/>
      </dsp:txXfrm>
    </dsp:sp>
    <dsp:sp modelId="{62DA0480-6803-4165-ADE4-0B3E81C1FF5F}">
      <dsp:nvSpPr>
        <dsp:cNvPr id="0" name=""/>
        <dsp:cNvSpPr/>
      </dsp:nvSpPr>
      <dsp:spPr>
        <a:xfrm>
          <a:off x="7619289" y="1072601"/>
          <a:ext cx="2614623" cy="22855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Förväntar sig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/>
            <a:t>Leverans</a:t>
          </a:r>
        </a:p>
      </dsp:txBody>
      <dsp:txXfrm>
        <a:off x="8272944" y="1415428"/>
        <a:ext cx="1274629" cy="1599857"/>
      </dsp:txXfrm>
    </dsp:sp>
    <dsp:sp modelId="{344F796F-BA4B-4B1E-B53D-52BC11F6EAFD}">
      <dsp:nvSpPr>
        <dsp:cNvPr id="0" name=""/>
        <dsp:cNvSpPr/>
      </dsp:nvSpPr>
      <dsp:spPr>
        <a:xfrm>
          <a:off x="6965633" y="1561700"/>
          <a:ext cx="1307311" cy="1307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200" kern="1200" dirty="0"/>
            <a:t>Avsändaren/Mottagaren</a:t>
          </a:r>
        </a:p>
      </dsp:txBody>
      <dsp:txXfrm>
        <a:off x="7157084" y="1753151"/>
        <a:ext cx="924409" cy="924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5E1E938E-0195-4DDA-AF26-4BC9D91369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24E814B-B2DE-4947-ADAF-682E3FDEAB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E6203-C26E-4305-AA3D-DFE826AFF5E4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0E57D31A-B53E-4ED6-AE0F-EA33D18E8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976AC7E5-B8A2-40B4-9299-E6C4628CA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7D1E7BC-46AA-4604-AEC9-F95E819C60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5E2395C-519A-43F9-AD94-5121ACEFA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46EB7-7D7E-4547-97CE-40DA1092EFB5}" type="slidenum">
              <a:rPr lang="sv-SE" smtClean="0"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5456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116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897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5994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>
            <a:extLst>
              <a:ext uri="{FF2B5EF4-FFF2-40B4-BE49-F238E27FC236}">
                <a16:creationId xmlns:a16="http://schemas.microsoft.com/office/drawing/2014/main" id="{E07999FB-84B2-470F-BBE1-034E4E9C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Övergripande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3392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46EB7-7D7E-4547-97CE-40DA1092EFB5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954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24F7-D394-4928-A078-5218975F02C9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119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224F7-D394-4928-A078-5218975F02C9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5875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478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1666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163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701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Övergripande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935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Dokument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F2DB9-F20B-49F8-8D5A-2A909DCC2D85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87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E7BFCE-0B4B-4A03-9FC4-4363A068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EFCF769-12DC-4357-B5FE-3B872BE27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DBB96D6-CAC6-450C-B565-7656ECF4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88F248B-F6B2-4C62-B949-F0DF7E42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EF8134-D2DB-4694-ACD3-D559CDB8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758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2C797E-04DC-4693-9F3A-549E170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CDA085B-D117-4125-A59C-C6D55CFC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8ECE2E3-45CC-4B78-8732-71F5D40E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9136DFC-DAE3-4E3E-8B64-1CAA3A16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B76CA4-C890-49A0-815D-E28E6EBD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41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9E89550-BB68-47A0-A1B3-86BB20539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45F840-D2A4-4F11-A3AC-DC5683E73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064F5F3-6424-4976-AFDB-792CC626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D780518-F553-4018-8760-B5B1614D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89EE36F-28DB-4C7E-8915-2CBCD095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146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8E17AA-E226-45ED-A7ED-752096E6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34F398-DD8A-4550-BC01-C36651EA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F532D6-896C-4343-B0E9-82CD728F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94F9CC0-53E0-463B-8877-935E6588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CD73AAF-31B4-4DC7-91E7-21B57443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0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6C618A-C706-46C6-AA45-FE41B76D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9B8AD13-166C-4343-A3B0-14B55BD6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6877F20-AEC8-4F02-8B45-AD73D7B7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C93F7-B1C2-4A9A-8A47-8D4C7E64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FC11FD-6805-4621-8FC9-D4F46DB3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0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570C3C-C8B5-4F68-AC48-DE963F0C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8F3F599-694C-47E8-B727-4FB8F9BFB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A3ED461-DA8B-45C1-93D9-8AF503E14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8BF6D4F-D4D3-4405-A7F8-E886FB2B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0F98DA8-868B-4371-9A9A-77D28EA6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CF67748-B80D-4FB6-8663-F62CC3EB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02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E8D7D1-51A4-4FAC-B49A-FB94DCA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E088B18-7E4B-4C66-9BCE-A1EFF1E92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084BFC-E023-45A6-BC2A-2AE43932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EDC05389-9B6F-4E6A-8E3E-98957ADA7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9B993D1-15D8-4D9C-951F-82786031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66769FC-8DC3-411D-9F5B-08E59C1B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D227E73-C3F9-4F1E-A6DE-1EF9F1A5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D04A8DC-3907-4ADB-A559-045CFA89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49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13F0A-7DFC-4744-B903-D323F46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99D5391-F936-4037-B854-299B76AF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89C3966-999A-4C4B-9C4F-F3EF23D2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A6A821C-BE84-4DF5-9182-CFEDA550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81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E3C4CDF-839D-4F3F-8CAA-B495A069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DE52052-E9FD-4E0A-B974-F77C5E18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60510D1-1693-4A66-8165-6DAA62ED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066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62162D-489E-4A36-ADA7-617CA97C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BDA88AF-9ABC-40A0-8C75-6EC6A3D5C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FFD3180-F950-44DB-B5C0-E3E1AF1B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553CC3-6A38-46F6-9EA0-4D50A1E7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A4F92EF-EAC0-496D-8235-E4D223EA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89BAD59-DA4B-470C-A568-625BCC2E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86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3F3095-13CE-4974-8951-6E65781D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6AE9E0C-A7FB-4A1C-8FEA-6670D7E3B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A68BB708-4107-4612-8470-19733BCA5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716F25E-1F9A-4F3A-89C3-03E46E5C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2C5BC87-0E0A-4E6B-B2CD-D13B3447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0E77BF3-B728-4894-8D1D-C8BEB0BD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941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AF343299-8E44-4025-9573-599C3DD9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1A3814-7E4D-4CD3-A800-46635523D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732E880-31FC-4209-A34E-13C8DCFBB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C4A3D-BF0C-4CED-8FA6-6C9DCE9FA0E2}" type="datetimeFigureOut">
              <a:rPr lang="sv-SE" smtClean="0"/>
              <a:t>2023-11-23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9723BC1-821C-475B-8DAE-180954D38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EC945C5-84FC-4BB1-BA5E-A6E658D32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5B4B3-3BE4-4149-A46A-45EBA50F5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74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3EB54A0-52C3-4BB4-A3E8-B39C6159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094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4D23A738-255A-4DB1-99E4-C2B47C280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01" y="1690688"/>
            <a:ext cx="11085923" cy="4845377"/>
          </a:xfrm>
        </p:spPr>
        <p:txBody>
          <a:bodyPr/>
          <a:lstStyle/>
          <a:p>
            <a:pPr marL="0" indent="0">
              <a:buNone/>
            </a:pPr>
            <a:r>
              <a:rPr lang="sv-SE" b="1" dirty="0"/>
              <a:t>Vad är en kund?</a:t>
            </a:r>
          </a:p>
          <a:p>
            <a:pPr lvl="1"/>
            <a:r>
              <a:rPr lang="sv-SE" dirty="0"/>
              <a:t>Alla företag som bokar gods?</a:t>
            </a:r>
          </a:p>
          <a:p>
            <a:pPr lvl="1"/>
            <a:r>
              <a:rPr lang="sv-SE" dirty="0"/>
              <a:t>Alla företag som tar emot gods?</a:t>
            </a:r>
          </a:p>
          <a:p>
            <a:r>
              <a:rPr lang="sv-SE" dirty="0"/>
              <a:t>Kunden är det företag som logistikföretaget/speditören har en relation med</a:t>
            </a:r>
          </a:p>
          <a:p>
            <a:r>
              <a:rPr lang="sv-SE" dirty="0"/>
              <a:t>Relationen uppstår genom avtal av logistiktjänster</a:t>
            </a:r>
          </a:p>
          <a:p>
            <a:pPr lvl="1"/>
            <a:r>
              <a:rPr lang="sv-SE" dirty="0"/>
              <a:t>Transporter</a:t>
            </a:r>
          </a:p>
          <a:p>
            <a:pPr lvl="1"/>
            <a:r>
              <a:rPr lang="sv-SE" dirty="0"/>
              <a:t>Lager</a:t>
            </a:r>
          </a:p>
          <a:p>
            <a:pPr lvl="1"/>
            <a:r>
              <a:rPr lang="sv-SE" dirty="0"/>
              <a:t>Tulltjänster</a:t>
            </a:r>
          </a:p>
          <a:p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85AC621-EFD8-431C-A695-D3932A56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1" b="14791"/>
          <a:stretch/>
        </p:blipFill>
        <p:spPr>
          <a:xfrm>
            <a:off x="6378768" y="4533177"/>
            <a:ext cx="5593526" cy="19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46AB23-6898-4655-B454-A39F3CB4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sz="4100" dirty="0"/>
              <a:t>Bokningsprocessen utrikes vägtransporter export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1EAF97B-420F-415C-9350-616D7878E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1" r="463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D3DA21-AB3F-426B-937F-89AA4D3B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Rättsligt</a:t>
            </a:r>
          </a:p>
          <a:p>
            <a:pPr lvl="1"/>
            <a:r>
              <a:rPr lang="sv-SE" sz="2000" b="1" dirty="0"/>
              <a:t>INGENTING</a:t>
            </a:r>
          </a:p>
          <a:p>
            <a:pPr lvl="1"/>
            <a:r>
              <a:rPr lang="sv-SE" sz="2000" dirty="0"/>
              <a:t>Vad säger branschreglerna NSAB 2015?</a:t>
            </a:r>
          </a:p>
          <a:p>
            <a:r>
              <a:rPr lang="sv-SE" sz="2000" dirty="0"/>
              <a:t>Om det inte specifikt skrivits in något i avtalet med kund</a:t>
            </a:r>
          </a:p>
          <a:p>
            <a:r>
              <a:rPr lang="sv-SE" sz="2000" dirty="0"/>
              <a:t>Blir kunden nöjd?</a:t>
            </a:r>
          </a:p>
          <a:p>
            <a:r>
              <a:rPr lang="sv-SE" sz="2000" dirty="0"/>
              <a:t>Vad gör vi kommersiellt?</a:t>
            </a:r>
          </a:p>
          <a:p>
            <a:pPr marL="0" indent="0">
              <a:buNone/>
            </a:pPr>
            <a:endParaRPr lang="sv-SE" sz="2000" b="1" dirty="0"/>
          </a:p>
          <a:p>
            <a:pPr marL="0" indent="0">
              <a:buNone/>
            </a:pP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360252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0F7920-2D90-4A4F-8206-CEE7A253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sz="4100" dirty="0"/>
              <a:t>Bokningsprocessen utrikes vägtransporter export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769DDB1-627F-49CB-8263-5B3183E4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6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E69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920BDAD-6323-405B-B5F7-81DB0C31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Vad gör logistikföretaget för att undvika missnöjda kunder?</a:t>
            </a:r>
          </a:p>
          <a:p>
            <a:r>
              <a:rPr lang="sv-SE" sz="2000" b="1" dirty="0"/>
              <a:t>PRATA MED DEM!</a:t>
            </a:r>
          </a:p>
          <a:p>
            <a:r>
              <a:rPr lang="sv-SE" sz="2000" dirty="0"/>
              <a:t>Ha samarbete med konkurrenter</a:t>
            </a:r>
          </a:p>
          <a:p>
            <a:pPr lvl="1"/>
            <a:r>
              <a:rPr lang="sv-SE" sz="2000" dirty="0"/>
              <a:t>Köpa och sälja last</a:t>
            </a:r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06844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tshållare för innehåll 3">
            <a:extLst>
              <a:ext uri="{FF2B5EF4-FFF2-40B4-BE49-F238E27FC236}">
                <a16:creationId xmlns:a16="http://schemas.microsoft.com/office/drawing/2014/main" id="{238BA256-5964-E5BD-AE5D-C9C90C872DD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46254553"/>
              </p:ext>
            </p:extLst>
          </p:nvPr>
        </p:nvGraphicFramePr>
        <p:xfrm>
          <a:off x="978693" y="1213643"/>
          <a:ext cx="10234613" cy="443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ubrik 3">
            <a:extLst>
              <a:ext uri="{FF2B5EF4-FFF2-40B4-BE49-F238E27FC236}">
                <a16:creationId xmlns:a16="http://schemas.microsoft.com/office/drawing/2014/main" id="{1FF6B8BA-0BCA-3B71-E767-D2737D5094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6225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Bokningsprocessen utrikes vägtransporter export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4159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724E73C-4640-4979-8855-D71B2B6E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2252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417C570-2F2B-4E3E-85E3-62DC8D14A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b="1" dirty="0"/>
              <a:t>Bokningen export</a:t>
            </a:r>
          </a:p>
          <a:p>
            <a:r>
              <a:rPr lang="sv-SE" dirty="0"/>
              <a:t>Vilka uppgifter behövs?</a:t>
            </a:r>
          </a:p>
          <a:p>
            <a:pPr lvl="1"/>
            <a:r>
              <a:rPr lang="sv-SE" dirty="0"/>
              <a:t>Var vi ska hämta?</a:t>
            </a:r>
          </a:p>
          <a:p>
            <a:pPr lvl="2"/>
            <a:r>
              <a:rPr lang="sv-SE" dirty="0"/>
              <a:t>Adress</a:t>
            </a:r>
          </a:p>
          <a:p>
            <a:pPr lvl="1"/>
            <a:r>
              <a:rPr lang="sv-SE" dirty="0"/>
              <a:t>Vart ska leveransen?</a:t>
            </a:r>
          </a:p>
          <a:p>
            <a:pPr lvl="2"/>
            <a:r>
              <a:rPr lang="sv-SE" dirty="0"/>
              <a:t>Land, postnummer och ort</a:t>
            </a:r>
          </a:p>
          <a:p>
            <a:pPr lvl="1"/>
            <a:r>
              <a:rPr lang="sv-SE" dirty="0"/>
              <a:t>Vad ska vi hämta?</a:t>
            </a:r>
          </a:p>
          <a:p>
            <a:pPr lvl="2"/>
            <a:r>
              <a:rPr lang="sv-SE" dirty="0"/>
              <a:t>Ordernr?</a:t>
            </a:r>
          </a:p>
          <a:p>
            <a:pPr lvl="1"/>
            <a:r>
              <a:rPr lang="sv-SE" dirty="0"/>
              <a:t>Leveransvillkor/</a:t>
            </a:r>
            <a:r>
              <a:rPr lang="sv-SE" dirty="0" err="1"/>
              <a:t>Incoterms</a:t>
            </a:r>
            <a:r>
              <a:rPr lang="sv-SE" dirty="0"/>
              <a:t>?</a:t>
            </a:r>
          </a:p>
          <a:p>
            <a:pPr lvl="2"/>
            <a:r>
              <a:rPr lang="sv-SE" dirty="0"/>
              <a:t>Vem betalar fraktkostnaden?</a:t>
            </a:r>
          </a:p>
          <a:p>
            <a:pPr lvl="2"/>
            <a:r>
              <a:rPr lang="sv-SE" dirty="0"/>
              <a:t>Vem har risken?</a:t>
            </a:r>
          </a:p>
          <a:p>
            <a:pPr lvl="1"/>
            <a:r>
              <a:rPr lang="sv-SE" dirty="0"/>
              <a:t>Kvantitet</a:t>
            </a:r>
          </a:p>
          <a:p>
            <a:pPr lvl="2"/>
            <a:r>
              <a:rPr lang="sv-SE" dirty="0"/>
              <a:t>Kolli?</a:t>
            </a:r>
          </a:p>
          <a:p>
            <a:pPr lvl="2"/>
            <a:r>
              <a:rPr lang="sv-SE" dirty="0"/>
              <a:t>Vikt?</a:t>
            </a:r>
          </a:p>
          <a:p>
            <a:pPr lvl="2"/>
            <a:r>
              <a:rPr lang="sv-SE" dirty="0"/>
              <a:t>Volym?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4F00116-144A-4D53-A09F-518A645E9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sv-SE" dirty="0"/>
              <a:t>Dokument</a:t>
            </a:r>
          </a:p>
          <a:p>
            <a:pPr lvl="2"/>
            <a:r>
              <a:rPr lang="sv-SE" dirty="0"/>
              <a:t>Inrikesfraktsedel</a:t>
            </a:r>
          </a:p>
          <a:p>
            <a:pPr lvl="2"/>
            <a:r>
              <a:rPr lang="sv-SE" dirty="0"/>
              <a:t>CMR</a:t>
            </a:r>
          </a:p>
          <a:p>
            <a:pPr lvl="2"/>
            <a:r>
              <a:rPr lang="sv-SE" dirty="0"/>
              <a:t>Tulldokument</a:t>
            </a:r>
          </a:p>
          <a:p>
            <a:pPr lvl="3"/>
            <a:r>
              <a:rPr lang="sv-SE" dirty="0"/>
              <a:t>Digitalt</a:t>
            </a:r>
          </a:p>
          <a:p>
            <a:pPr lvl="1"/>
            <a:r>
              <a:rPr lang="sv-SE" dirty="0"/>
              <a:t>Övrigt</a:t>
            </a:r>
          </a:p>
          <a:p>
            <a:pPr lvl="2"/>
            <a:r>
              <a:rPr lang="sv-SE" dirty="0"/>
              <a:t>Öppettider</a:t>
            </a:r>
          </a:p>
          <a:p>
            <a:pPr lvl="2"/>
            <a:r>
              <a:rPr lang="sv-SE" dirty="0"/>
              <a:t>Lossningsmöjligheter hos mottagaren </a:t>
            </a:r>
          </a:p>
          <a:p>
            <a:pPr lvl="2"/>
            <a:r>
              <a:rPr lang="sv-SE" dirty="0"/>
              <a:t>Önskemål hos mottagaren </a:t>
            </a:r>
          </a:p>
          <a:p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77122726-6E7A-5D81-0826-96C9AAAA6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262" y="4206677"/>
            <a:ext cx="357256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FBB111-CF73-4345-9A33-46643C52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232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689CAFB-8F43-4E20-AD50-6A8DAF9B0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Arbetet med export</a:t>
            </a:r>
          </a:p>
          <a:p>
            <a:pPr lvl="1"/>
            <a:r>
              <a:rPr lang="sv-SE" dirty="0"/>
              <a:t>Trafik</a:t>
            </a:r>
          </a:p>
          <a:p>
            <a:pPr lvl="2"/>
            <a:r>
              <a:rPr lang="sv-SE" dirty="0"/>
              <a:t>Område eller land</a:t>
            </a:r>
          </a:p>
          <a:p>
            <a:pPr lvl="1"/>
            <a:r>
              <a:rPr lang="sv-SE" dirty="0"/>
              <a:t>Bokningar från kund</a:t>
            </a:r>
          </a:p>
          <a:p>
            <a:pPr lvl="2"/>
            <a:r>
              <a:rPr lang="sv-SE" dirty="0"/>
              <a:t>Styckegods</a:t>
            </a:r>
          </a:p>
          <a:p>
            <a:pPr lvl="1"/>
            <a:r>
              <a:rPr lang="sv-SE" dirty="0"/>
              <a:t>Inrikestransport</a:t>
            </a:r>
          </a:p>
          <a:p>
            <a:pPr lvl="1"/>
            <a:r>
              <a:rPr lang="sv-SE" dirty="0"/>
              <a:t>Från kund till terminal</a:t>
            </a:r>
          </a:p>
          <a:p>
            <a:pPr lvl="2"/>
            <a:r>
              <a:rPr lang="sv-SE" dirty="0"/>
              <a:t>Olika destination</a:t>
            </a:r>
          </a:p>
          <a:p>
            <a:pPr lvl="2"/>
            <a:r>
              <a:rPr lang="sv-SE" dirty="0"/>
              <a:t>Samlastning</a:t>
            </a:r>
          </a:p>
          <a:p>
            <a:pPr lvl="1"/>
            <a:r>
              <a:rPr lang="sv-SE" dirty="0"/>
              <a:t>Terminalen</a:t>
            </a:r>
          </a:p>
          <a:p>
            <a:pPr lvl="2"/>
            <a:r>
              <a:rPr lang="sv-SE" dirty="0" err="1"/>
              <a:t>Lastlista</a:t>
            </a:r>
            <a:endParaRPr lang="sv-SE" dirty="0"/>
          </a:p>
          <a:p>
            <a:pPr lvl="3"/>
            <a:r>
              <a:rPr lang="sv-SE" dirty="0" err="1"/>
              <a:t>Lastbärarnr</a:t>
            </a:r>
            <a:endParaRPr lang="sv-SE" dirty="0"/>
          </a:p>
          <a:p>
            <a:pPr lvl="3"/>
            <a:r>
              <a:rPr lang="sv-SE" dirty="0"/>
              <a:t>Destination</a:t>
            </a:r>
          </a:p>
          <a:p>
            <a:pPr lvl="3"/>
            <a:r>
              <a:rPr lang="sv-SE" dirty="0"/>
              <a:t>Vad ska lastas</a:t>
            </a:r>
          </a:p>
          <a:p>
            <a:pPr lvl="3"/>
            <a:r>
              <a:rPr lang="sv-SE" dirty="0" err="1"/>
              <a:t>Ankomstnr</a:t>
            </a:r>
            <a:r>
              <a:rPr lang="sv-SE" dirty="0"/>
              <a:t>/placering</a:t>
            </a:r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53D80DF-BF6F-4ECE-8FC9-DE2F81BA2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Avisering till agent/samarbetsparter</a:t>
            </a:r>
          </a:p>
          <a:p>
            <a:pPr lvl="1"/>
            <a:r>
              <a:rPr lang="sv-SE" dirty="0"/>
              <a:t>Innehållet i </a:t>
            </a:r>
            <a:r>
              <a:rPr lang="sv-SE" dirty="0" err="1"/>
              <a:t>lastbäraren</a:t>
            </a:r>
            <a:endParaRPr lang="sv-SE" dirty="0"/>
          </a:p>
          <a:p>
            <a:r>
              <a:rPr lang="sv-SE" sz="2400" dirty="0"/>
              <a:t>Fakturera kund</a:t>
            </a:r>
          </a:p>
          <a:p>
            <a:r>
              <a:rPr lang="sv-SE" sz="2400" dirty="0"/>
              <a:t>Fakturera agent/samarbetspartner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8ABB4F5-C433-4030-3CE3-9B3CDCF1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7862"/>
            <a:ext cx="357256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62E447C4-59F5-41D5-87F4-E1209098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016E600-1019-4FF0-BC1A-E02B37C3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b="1" dirty="0"/>
              <a:t>Bokningar kan komma på två sätt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Företag bokar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Agent/samarbetspartner bokar</a:t>
            </a:r>
          </a:p>
          <a:p>
            <a:pPr marL="514350" indent="-514350">
              <a:buFont typeface="+mj-lt"/>
              <a:buAutoNum type="arabicPeriod"/>
            </a:pPr>
            <a:r>
              <a:rPr lang="sv-SE" b="1" dirty="0"/>
              <a:t>Företag som bokar</a:t>
            </a:r>
          </a:p>
          <a:p>
            <a:pPr lvl="1"/>
            <a:r>
              <a:rPr lang="sv-SE" dirty="0"/>
              <a:t>Avtalskunder export</a:t>
            </a:r>
          </a:p>
          <a:p>
            <a:pPr lvl="2"/>
            <a:r>
              <a:rPr lang="sv-SE" dirty="0"/>
              <a:t>Leveransvillkor?</a:t>
            </a:r>
          </a:p>
          <a:p>
            <a:pPr lvl="1"/>
            <a:r>
              <a:rPr lang="sv-SE" dirty="0"/>
              <a:t>Avsändare</a:t>
            </a:r>
          </a:p>
          <a:p>
            <a:pPr lvl="2"/>
            <a:r>
              <a:rPr lang="sv-SE" dirty="0"/>
              <a:t>Bokar enligt instruktion från mottagaren</a:t>
            </a:r>
          </a:p>
          <a:p>
            <a:pPr lvl="2"/>
            <a:r>
              <a:rPr lang="sv-SE" dirty="0"/>
              <a:t>Kunden i mottagarland har avtal med vår samarbetspartner</a:t>
            </a:r>
          </a:p>
          <a:p>
            <a:pPr lvl="2"/>
            <a:r>
              <a:rPr lang="sv-SE" dirty="0"/>
              <a:t>Leveransvillkor?</a:t>
            </a:r>
          </a:p>
          <a:p>
            <a:pPr lvl="1"/>
            <a:r>
              <a:rPr lang="sv-SE" dirty="0"/>
              <a:t>Kunder utan avtal</a:t>
            </a:r>
          </a:p>
          <a:p>
            <a:pPr lvl="2"/>
            <a:r>
              <a:rPr lang="sv-SE" dirty="0"/>
              <a:t>Pris?</a:t>
            </a:r>
          </a:p>
          <a:p>
            <a:pPr lvl="2"/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7462139-87B5-4D95-A0BD-9A13134F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939" y="4967288"/>
            <a:ext cx="37909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2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FD9907-66F3-4B11-BC79-0C410373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5748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ADA1BE6-C64A-464C-972A-C32DCDD5C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2000" b="1" dirty="0"/>
              <a:t>2.  Agent/samarbetspartners bokar</a:t>
            </a:r>
          </a:p>
          <a:p>
            <a:pPr lvl="1"/>
            <a:r>
              <a:rPr lang="sv-SE" sz="2000" dirty="0"/>
              <a:t>Export</a:t>
            </a:r>
          </a:p>
          <a:p>
            <a:pPr lvl="1"/>
            <a:r>
              <a:rPr lang="sv-SE" sz="2000" dirty="0"/>
              <a:t>Leveransvillkor?</a:t>
            </a:r>
          </a:p>
          <a:p>
            <a:pPr lvl="1"/>
            <a:r>
              <a:rPr lang="sv-SE" sz="2000" dirty="0"/>
              <a:t>Speditören i SE tar kontakt </a:t>
            </a:r>
          </a:p>
          <a:p>
            <a:pPr lvl="1"/>
            <a:r>
              <a:rPr lang="sv-SE" sz="2000" dirty="0"/>
              <a:t>Företaget/avsändaren i SE har en instruktion</a:t>
            </a:r>
          </a:p>
          <a:p>
            <a:pPr lvl="2"/>
            <a:r>
              <a:rPr lang="sv-SE" dirty="0" err="1"/>
              <a:t>Routingorder</a:t>
            </a:r>
            <a:endParaRPr lang="sv-SE" dirty="0"/>
          </a:p>
          <a:p>
            <a:pPr lvl="2"/>
            <a:r>
              <a:rPr lang="sv-SE" dirty="0"/>
              <a:t>SOP</a:t>
            </a:r>
          </a:p>
          <a:p>
            <a:pPr lvl="1"/>
            <a:r>
              <a:rPr lang="sv-SE" sz="2000" dirty="0"/>
              <a:t>Vad händer om inte företaget/avsändaren i SE följer instruktionen?</a:t>
            </a:r>
          </a:p>
          <a:p>
            <a:pPr lvl="2"/>
            <a:r>
              <a:rPr lang="sv-SE" dirty="0"/>
              <a:t>Mottagaren får inte leveransen med ”rätt” transportör</a:t>
            </a:r>
          </a:p>
          <a:p>
            <a:pPr lvl="2"/>
            <a:r>
              <a:rPr lang="sv-SE" dirty="0"/>
              <a:t>Kostnaden blir inte enligt avtal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endParaRPr lang="sv-SE" sz="2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36C4D47-0968-4E98-83FC-945D8491E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7" r="2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B02D64-D7A3-4E28-BC37-4FB967E3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35" y="605753"/>
            <a:ext cx="6202017" cy="167660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319EE30-8681-42AE-B6FC-8C468220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Bokningen export </a:t>
            </a:r>
          </a:p>
          <a:p>
            <a:r>
              <a:rPr lang="sv-SE" dirty="0"/>
              <a:t>Hur får logistikföretaget bokningen?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</a:t>
            </a:r>
          </a:p>
          <a:p>
            <a:pPr lvl="1"/>
            <a:r>
              <a:rPr lang="sv-SE" dirty="0"/>
              <a:t>Telefon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A8E51D5-9F67-4915-9B69-A5D71C902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449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1A3F9F-48C1-4C76-9E34-A301A3D1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774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29036FF-BCB4-4539-90C6-6C8546D4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Upphämtning export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Inrikestransport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Hämta med eget fordon</a:t>
            </a:r>
          </a:p>
          <a:p>
            <a:r>
              <a:rPr lang="sv-SE" dirty="0"/>
              <a:t>Inrikestransport med </a:t>
            </a:r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Styckegods</a:t>
            </a:r>
          </a:p>
          <a:p>
            <a:pPr lvl="2"/>
            <a:r>
              <a:rPr lang="sv-SE" dirty="0"/>
              <a:t>Upp till ca 2500kg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EEC2116-B1CF-49A9-87C8-C9D5F33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178" y="3695757"/>
            <a:ext cx="3652780" cy="21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0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976746-DC3B-4215-89F1-3D1A6B33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52583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8C219B-AA16-4FDF-8B72-027E2384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/>
              <a:t>Upphämtning export</a:t>
            </a:r>
          </a:p>
          <a:p>
            <a:r>
              <a:rPr lang="sv-SE" dirty="0"/>
              <a:t>Dokument</a:t>
            </a:r>
          </a:p>
          <a:p>
            <a:pPr lvl="1"/>
            <a:r>
              <a:rPr lang="sv-SE" dirty="0"/>
              <a:t>Styckegods som bokas med </a:t>
            </a:r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Inrikesfraktsedel</a:t>
            </a:r>
          </a:p>
          <a:p>
            <a:pPr lvl="2"/>
            <a:r>
              <a:rPr lang="sv-SE" dirty="0"/>
              <a:t>Dokumentet för inrikestransportören</a:t>
            </a:r>
          </a:p>
          <a:p>
            <a:pPr lvl="2"/>
            <a:r>
              <a:rPr lang="sv-SE" dirty="0"/>
              <a:t>Från avsändaren till terminalen</a:t>
            </a:r>
          </a:p>
          <a:p>
            <a:pPr lvl="2"/>
            <a:r>
              <a:rPr lang="sv-SE" dirty="0"/>
              <a:t>Avsändaren utfärdar dokumentet</a:t>
            </a:r>
          </a:p>
          <a:p>
            <a:pPr lvl="2"/>
            <a:r>
              <a:rPr lang="sv-SE" dirty="0"/>
              <a:t>Speditören utfärdar dokumentet</a:t>
            </a:r>
          </a:p>
          <a:p>
            <a:pPr lvl="1"/>
            <a:r>
              <a:rPr lang="sv-SE" dirty="0"/>
              <a:t>CMR</a:t>
            </a:r>
          </a:p>
          <a:p>
            <a:pPr lvl="2"/>
            <a:r>
              <a:rPr lang="sv-SE" dirty="0"/>
              <a:t>Går att använda för inrikestransport</a:t>
            </a:r>
          </a:p>
          <a:p>
            <a:pPr lvl="2"/>
            <a:r>
              <a:rPr lang="sv-SE" dirty="0"/>
              <a:t>Finns terminalen med i dokumentet?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marL="0" indent="0">
              <a:buNone/>
            </a:pPr>
            <a:r>
              <a:rPr lang="sv-SE" b="1" dirty="0"/>
              <a:t>	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E69C139-B919-40B6-B1A7-A4AC6177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06" y="1458119"/>
            <a:ext cx="1800225" cy="25431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874271E-F370-42D5-BDA3-2C7E911C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11" y="3429000"/>
            <a:ext cx="18192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-11299"/>
            <a:ext cx="10515600" cy="1325563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Leveransvillkor/Incoterms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Samtliga transportslag</a:t>
            </a:r>
          </a:p>
          <a:p>
            <a:pPr marL="857250" lvl="1" indent="-457200"/>
            <a:r>
              <a:rPr lang="sv-SE" dirty="0"/>
              <a:t>EXW </a:t>
            </a:r>
          </a:p>
          <a:p>
            <a:pPr marL="1257300" lvl="2" indent="-457200"/>
            <a:r>
              <a:rPr lang="sv-SE" dirty="0"/>
              <a:t>Ex works</a:t>
            </a:r>
          </a:p>
          <a:p>
            <a:pPr marL="857250" lvl="1" indent="-457200"/>
            <a:r>
              <a:rPr lang="sv-SE" dirty="0"/>
              <a:t>FCA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Carrier</a:t>
            </a:r>
          </a:p>
          <a:p>
            <a:pPr marL="857250" lvl="1" indent="-457200"/>
            <a:r>
              <a:rPr lang="sv-SE" dirty="0"/>
              <a:t>CPT </a:t>
            </a:r>
          </a:p>
          <a:p>
            <a:pPr marL="1257300" lvl="2" indent="-457200"/>
            <a:r>
              <a:rPr lang="sv-SE" dirty="0" err="1"/>
              <a:t>Carriage</a:t>
            </a:r>
            <a:r>
              <a:rPr lang="sv-SE" dirty="0"/>
              <a:t> Paid To</a:t>
            </a:r>
          </a:p>
          <a:p>
            <a:pPr marL="857250" lvl="1" indent="-457200"/>
            <a:r>
              <a:rPr lang="sv-SE" dirty="0"/>
              <a:t>CIP </a:t>
            </a:r>
          </a:p>
          <a:p>
            <a:pPr marL="1257300" lvl="2" indent="-457200"/>
            <a:r>
              <a:rPr lang="sv-SE" dirty="0" err="1"/>
              <a:t>Carriage</a:t>
            </a:r>
            <a:r>
              <a:rPr lang="sv-SE" dirty="0"/>
              <a:t> and Insurance </a:t>
            </a:r>
            <a:r>
              <a:rPr lang="sv-SE" dirty="0" err="1"/>
              <a:t>Paid</a:t>
            </a:r>
            <a:r>
              <a:rPr lang="sv-SE" dirty="0"/>
              <a:t> To</a:t>
            </a:r>
          </a:p>
          <a:p>
            <a:pPr marL="857250" lvl="1" indent="-457200"/>
            <a:endParaRPr lang="sv-SE" dirty="0"/>
          </a:p>
          <a:p>
            <a:pPr marL="1257300" lvl="2" indent="-457200"/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368FD79-8D6F-466D-A951-890DC20EBB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857250" lvl="1" indent="-457200"/>
            <a:r>
              <a:rPr lang="en-US" dirty="0"/>
              <a:t>DPU </a:t>
            </a:r>
          </a:p>
          <a:p>
            <a:pPr marL="1257300" lvl="2" indent="-457200"/>
            <a:r>
              <a:rPr lang="en-US" dirty="0"/>
              <a:t>Delivery At Place Unloaded</a:t>
            </a:r>
          </a:p>
          <a:p>
            <a:pPr marL="857250" lvl="1" indent="-457200"/>
            <a:r>
              <a:rPr lang="en-US" dirty="0"/>
              <a:t>DAP </a:t>
            </a:r>
          </a:p>
          <a:p>
            <a:pPr marL="1257300" lvl="2" indent="-457200"/>
            <a:r>
              <a:rPr lang="en-US" dirty="0"/>
              <a:t>Delivery At Place</a:t>
            </a:r>
          </a:p>
          <a:p>
            <a:pPr marL="857250" lvl="1" indent="-457200"/>
            <a:r>
              <a:rPr lang="en-US" dirty="0"/>
              <a:t>DDP </a:t>
            </a:r>
          </a:p>
          <a:p>
            <a:pPr marL="1257300" lvl="2" indent="-457200"/>
            <a:r>
              <a:rPr lang="en-US" dirty="0"/>
              <a:t>Delivery Duty  Paid</a:t>
            </a:r>
          </a:p>
          <a:p>
            <a:pPr lvl="1"/>
            <a:endParaRPr lang="sv-SE" dirty="0"/>
          </a:p>
        </p:txBody>
      </p:sp>
      <p:sp>
        <p:nvSpPr>
          <p:cNvPr id="5" name="textruta 4"/>
          <p:cNvSpPr txBox="1"/>
          <p:nvPr/>
        </p:nvSpPr>
        <p:spPr>
          <a:xfrm>
            <a:off x="838200" y="102187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Användning av leveransvillkor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E64B1BC-00C7-4E50-B96B-0592DDB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6" y="456565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EF693DE-F5E4-45AB-9AA5-9161DE2C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FBBA89-C90B-4086-9E43-25CAE08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/>
              <a:t>Lastplaneringen export</a:t>
            </a:r>
          </a:p>
          <a:p>
            <a:r>
              <a:rPr lang="sv-SE" dirty="0"/>
              <a:t>Kombinera partier</a:t>
            </a:r>
          </a:p>
          <a:p>
            <a:pPr lvl="1"/>
            <a:r>
              <a:rPr lang="sv-SE" dirty="0"/>
              <a:t>Ruttplanering</a:t>
            </a:r>
          </a:p>
          <a:p>
            <a:r>
              <a:rPr lang="sv-SE" dirty="0"/>
              <a:t>Hämta styckegods på terminal</a:t>
            </a:r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2AAC2CD7-98A9-42BC-97B4-CC80C0E8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5" y="2047468"/>
            <a:ext cx="3669914" cy="27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872E3FB3-7AA9-4125-8D69-9C864C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9228C0-D4A3-4798-B310-EF018DF6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b="1" dirty="0"/>
              <a:t>Terminalens roll export</a:t>
            </a:r>
          </a:p>
          <a:p>
            <a:r>
              <a:rPr lang="sv-SE" dirty="0"/>
              <a:t>Planerar antalet enheter som ska lastas</a:t>
            </a:r>
          </a:p>
          <a:p>
            <a:r>
              <a:rPr lang="sv-SE" dirty="0"/>
              <a:t>Godsmottagning</a:t>
            </a:r>
          </a:p>
          <a:p>
            <a:pPr lvl="1"/>
            <a:r>
              <a:rPr lang="sv-SE" dirty="0" err="1"/>
              <a:t>Inrikestransportörer</a:t>
            </a:r>
            <a:endParaRPr lang="sv-SE" dirty="0"/>
          </a:p>
          <a:p>
            <a:pPr lvl="1"/>
            <a:r>
              <a:rPr lang="sv-SE" dirty="0"/>
              <a:t>Inrikesfraktsedel</a:t>
            </a:r>
          </a:p>
          <a:p>
            <a:pPr lvl="1"/>
            <a:r>
              <a:rPr lang="sv-SE" dirty="0"/>
              <a:t>Placerar godset i terminalen</a:t>
            </a:r>
          </a:p>
          <a:p>
            <a:pPr lvl="1"/>
            <a:r>
              <a:rPr lang="sv-SE" dirty="0"/>
              <a:t>Ankomstkontroll</a:t>
            </a:r>
          </a:p>
          <a:p>
            <a:pPr lvl="2"/>
            <a:r>
              <a:rPr lang="sv-SE" dirty="0"/>
              <a:t>Skador</a:t>
            </a:r>
          </a:p>
          <a:p>
            <a:pPr lvl="2"/>
            <a:r>
              <a:rPr lang="sv-SE" dirty="0"/>
              <a:t>Emballage</a:t>
            </a:r>
          </a:p>
          <a:p>
            <a:pPr lvl="2"/>
            <a:r>
              <a:rPr lang="sv-SE" dirty="0"/>
              <a:t>Volym</a:t>
            </a:r>
          </a:p>
          <a:p>
            <a:r>
              <a:rPr lang="sv-SE" dirty="0" err="1"/>
              <a:t>Lastlista</a:t>
            </a:r>
            <a:r>
              <a:rPr lang="sv-SE" dirty="0"/>
              <a:t> från speditör</a:t>
            </a:r>
          </a:p>
          <a:p>
            <a:pPr lvl="1"/>
            <a:r>
              <a:rPr lang="sv-SE" dirty="0"/>
              <a:t>Kontrollerar att godset ankommit</a:t>
            </a:r>
          </a:p>
          <a:p>
            <a:pPr lvl="1"/>
            <a:endParaRPr lang="sv-SE" dirty="0"/>
          </a:p>
          <a:p>
            <a:pPr marL="0" indent="0">
              <a:buNone/>
            </a:pPr>
            <a:r>
              <a:rPr lang="sv-SE" dirty="0"/>
              <a:t>	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CFF79909-7DB8-4B50-9474-25D3F4A46F2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ACC1C104-2795-4480-879A-C0ED9F29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97" y="2411896"/>
            <a:ext cx="4699815" cy="3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AEB108EE-273F-43E5-933E-B8F73DB2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3933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C06FEF1-7CA6-486A-9575-BEEFA572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294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400" b="1" dirty="0"/>
              <a:t>Boka plats hos rederi export </a:t>
            </a:r>
          </a:p>
          <a:p>
            <a:r>
              <a:rPr lang="sv-SE" sz="2400" dirty="0"/>
              <a:t>Avtal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 </a:t>
            </a:r>
          </a:p>
          <a:p>
            <a:pPr lvl="1"/>
            <a:r>
              <a:rPr lang="sv-SE" dirty="0"/>
              <a:t>Telefon</a:t>
            </a:r>
          </a:p>
          <a:p>
            <a:pPr lvl="2"/>
            <a:r>
              <a:rPr lang="sv-SE" sz="2400" dirty="0"/>
              <a:t>Antal enheter</a:t>
            </a:r>
          </a:p>
          <a:p>
            <a:pPr lvl="2"/>
            <a:r>
              <a:rPr lang="sv-SE" sz="2400" dirty="0"/>
              <a:t>Storlek</a:t>
            </a:r>
          </a:p>
          <a:p>
            <a:pPr lvl="2"/>
            <a:r>
              <a:rPr lang="sv-SE" sz="2400" dirty="0"/>
              <a:t>Farligt gods</a:t>
            </a:r>
          </a:p>
          <a:p>
            <a:pPr lvl="3"/>
            <a:r>
              <a:rPr lang="sv-SE" sz="2400" dirty="0"/>
              <a:t>Dokument</a:t>
            </a:r>
          </a:p>
          <a:p>
            <a:pPr lvl="2"/>
            <a:r>
              <a:rPr lang="sv-SE" sz="2400" dirty="0"/>
              <a:t>Fasta platser</a:t>
            </a:r>
          </a:p>
          <a:p>
            <a:pPr lvl="3"/>
            <a:r>
              <a:rPr lang="sv-SE" sz="2400" dirty="0" err="1"/>
              <a:t>Allotment</a:t>
            </a:r>
            <a:endParaRPr lang="sv-SE" sz="2400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D668F9A-CD98-43F2-BE5B-F5B935793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0" b="-2"/>
          <a:stretch/>
        </p:blipFill>
        <p:spPr>
          <a:xfrm>
            <a:off x="5561315" y="1904282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3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59BA45-A963-4D99-B961-C10E66F6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39331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839CDC6-B8D4-471A-8EEE-C0B8508C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0496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Aviseringar/Digital överföring av information export</a:t>
            </a:r>
          </a:p>
          <a:p>
            <a:r>
              <a:rPr lang="sv-SE" sz="2400" dirty="0"/>
              <a:t>Lastningen är klar</a:t>
            </a:r>
          </a:p>
          <a:p>
            <a:r>
              <a:rPr lang="sv-SE" sz="2400" dirty="0"/>
              <a:t>Avisering</a:t>
            </a:r>
          </a:p>
          <a:p>
            <a:r>
              <a:rPr lang="sv-SE" sz="2400" dirty="0"/>
              <a:t>Övergripande information </a:t>
            </a:r>
          </a:p>
          <a:p>
            <a:pPr lvl="1"/>
            <a:r>
              <a:rPr lang="sv-SE" dirty="0"/>
              <a:t>Rederi</a:t>
            </a:r>
          </a:p>
          <a:p>
            <a:pPr lvl="1"/>
            <a:r>
              <a:rPr lang="sv-SE" dirty="0"/>
              <a:t>Avgångshamn – Ankomsthamn</a:t>
            </a:r>
          </a:p>
          <a:p>
            <a:r>
              <a:rPr lang="sv-SE" sz="2400" dirty="0"/>
              <a:t>Hur är </a:t>
            </a:r>
            <a:r>
              <a:rPr lang="sv-SE" sz="2400" dirty="0" err="1"/>
              <a:t>lastbäraren</a:t>
            </a:r>
            <a:r>
              <a:rPr lang="sv-SE" sz="2400" dirty="0"/>
              <a:t> lastad?</a:t>
            </a:r>
          </a:p>
          <a:p>
            <a:pPr lvl="1"/>
            <a:r>
              <a:rPr lang="sv-SE" dirty="0"/>
              <a:t>Lossningsplan</a:t>
            </a:r>
          </a:p>
          <a:p>
            <a:pPr lvl="1"/>
            <a:r>
              <a:rPr lang="sv-SE" dirty="0"/>
              <a:t>Säkring av godset</a:t>
            </a:r>
          </a:p>
          <a:p>
            <a:pPr lvl="2"/>
            <a:r>
              <a:rPr lang="sv-SE" dirty="0"/>
              <a:t>Spännband</a:t>
            </a:r>
          </a:p>
          <a:p>
            <a:pPr lvl="1"/>
            <a:endParaRPr lang="sv-SE" sz="2000" dirty="0"/>
          </a:p>
          <a:p>
            <a:pPr marL="1371600" lvl="3" indent="0">
              <a:buNone/>
            </a:pPr>
            <a:endParaRPr lang="sv-SE" sz="1700" dirty="0"/>
          </a:p>
          <a:p>
            <a:pPr marL="0" indent="0">
              <a:buNone/>
            </a:pPr>
            <a:endParaRPr lang="sv-SE" sz="1700" b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032CA9F-5239-4E27-A33B-438EFEE85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1" r="1199" b="-2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B66879-CA7E-413D-80D8-6E446F6C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85860" cy="1454051"/>
          </a:xfrm>
        </p:spPr>
        <p:txBody>
          <a:bodyPr>
            <a:normAutofit/>
          </a:bodyPr>
          <a:lstStyle/>
          <a:p>
            <a:r>
              <a:rPr lang="sv-SE" sz="4100" dirty="0">
                <a:solidFill>
                  <a:srgbClr val="000000"/>
                </a:solidFill>
              </a:rPr>
              <a:t>Bokningsprocessen utrikes vägtransporter export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ED60378-EF2B-461A-83F1-9A8E9F629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" r="4447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B1A2DC2-1029-4B9E-A649-90AE641A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103630"/>
            <a:ext cx="5614874" cy="4217657"/>
          </a:xfrm>
        </p:spPr>
        <p:txBody>
          <a:bodyPr anchor="ctr">
            <a:normAutofit/>
          </a:bodyPr>
          <a:lstStyle/>
          <a:p>
            <a:r>
              <a:rPr lang="sv-SE" sz="2000" dirty="0">
                <a:solidFill>
                  <a:srgbClr val="000000"/>
                </a:solidFill>
              </a:rPr>
              <a:t>Meddela agent/samarbetspartnern om vad som är lastat</a:t>
            </a:r>
          </a:p>
          <a:p>
            <a:r>
              <a:rPr lang="sv-SE" sz="2000" dirty="0">
                <a:solidFill>
                  <a:srgbClr val="000000"/>
                </a:solidFill>
              </a:rPr>
              <a:t>Uppgifter som samtliga sändningar finns i system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Avsändare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Mottagare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Information om godset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Övrig information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Lossning</a:t>
            </a:r>
          </a:p>
          <a:p>
            <a:pPr lvl="2"/>
            <a:r>
              <a:rPr lang="sv-SE" dirty="0">
                <a:solidFill>
                  <a:srgbClr val="000000"/>
                </a:solidFill>
              </a:rPr>
              <a:t>Terminal</a:t>
            </a:r>
          </a:p>
          <a:p>
            <a:pPr lvl="2"/>
            <a:r>
              <a:rPr lang="sv-SE" dirty="0">
                <a:solidFill>
                  <a:srgbClr val="000000"/>
                </a:solidFill>
              </a:rPr>
              <a:t>Köras ut med </a:t>
            </a:r>
            <a:r>
              <a:rPr lang="sv-SE" dirty="0" err="1">
                <a:solidFill>
                  <a:srgbClr val="000000"/>
                </a:solidFill>
              </a:rPr>
              <a:t>lastbäraren</a:t>
            </a:r>
            <a:endParaRPr lang="sv-SE" dirty="0">
              <a:solidFill>
                <a:srgbClr val="000000"/>
              </a:solidFill>
            </a:endParaRPr>
          </a:p>
          <a:p>
            <a:endParaRPr lang="sv-SE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7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63B8D4-49B1-49A7-AAC9-F5654DB2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4E490DA-9E50-4223-9B6D-A4C5AB216A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Arbetet med import</a:t>
            </a:r>
          </a:p>
          <a:p>
            <a:pPr lvl="1"/>
            <a:r>
              <a:rPr lang="sv-SE" dirty="0"/>
              <a:t>Trafik</a:t>
            </a:r>
          </a:p>
          <a:p>
            <a:pPr lvl="2"/>
            <a:r>
              <a:rPr lang="sv-SE" dirty="0"/>
              <a:t>Område eller land</a:t>
            </a:r>
          </a:p>
          <a:p>
            <a:r>
              <a:rPr lang="sv-SE" dirty="0"/>
              <a:t>Avisering från agent/samarbetsparter</a:t>
            </a:r>
          </a:p>
          <a:p>
            <a:pPr lvl="1"/>
            <a:r>
              <a:rPr lang="sv-SE" dirty="0"/>
              <a:t>Innehållet i </a:t>
            </a:r>
            <a:r>
              <a:rPr lang="sv-SE" dirty="0" err="1"/>
              <a:t>lastbäraren</a:t>
            </a:r>
            <a:endParaRPr lang="sv-SE" dirty="0"/>
          </a:p>
          <a:p>
            <a:r>
              <a:rPr lang="sv-SE" dirty="0"/>
              <a:t>Terminalen</a:t>
            </a:r>
          </a:p>
          <a:p>
            <a:pPr lvl="1"/>
            <a:r>
              <a:rPr lang="sv-SE" dirty="0"/>
              <a:t>Lossningslista</a:t>
            </a:r>
          </a:p>
          <a:p>
            <a:r>
              <a:rPr lang="sv-SE" dirty="0"/>
              <a:t>Kundkontakt</a:t>
            </a:r>
          </a:p>
          <a:p>
            <a:pPr lvl="1"/>
            <a:r>
              <a:rPr lang="sv-SE" dirty="0"/>
              <a:t>Meddela när godset levereras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1F8E8E2-E870-423C-814B-7E5A56C016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err="1"/>
              <a:t>Inrikestransportör</a:t>
            </a:r>
            <a:endParaRPr lang="sv-SE" dirty="0"/>
          </a:p>
          <a:p>
            <a:pPr lvl="1"/>
            <a:r>
              <a:rPr lang="sv-SE" dirty="0"/>
              <a:t>Från terminal till kund</a:t>
            </a:r>
          </a:p>
          <a:p>
            <a:r>
              <a:rPr lang="sv-SE" dirty="0"/>
              <a:t>Fakturera</a:t>
            </a:r>
          </a:p>
          <a:p>
            <a:pPr lvl="1"/>
            <a:r>
              <a:rPr lang="sv-SE" dirty="0"/>
              <a:t>Kunder</a:t>
            </a:r>
          </a:p>
          <a:p>
            <a:pPr lvl="1"/>
            <a:r>
              <a:rPr lang="sv-SE" dirty="0"/>
              <a:t>Agent/samarbetspartner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D3DA23C-B07D-421A-BD11-006E0BBC4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50000"/>
          <a:stretch/>
        </p:blipFill>
        <p:spPr>
          <a:xfrm>
            <a:off x="5549348" y="4892675"/>
            <a:ext cx="642730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B02D64-D7A3-4E28-BC37-4FB967E3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 fontScale="90000"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319EE30-8681-42AE-B6FC-8C468220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Bokningen import</a:t>
            </a:r>
          </a:p>
          <a:p>
            <a:r>
              <a:rPr lang="sv-SE" dirty="0"/>
              <a:t>Hur får vi bokningen?</a:t>
            </a:r>
          </a:p>
          <a:p>
            <a:pPr lvl="1"/>
            <a:r>
              <a:rPr lang="sv-SE" dirty="0"/>
              <a:t>Digitalt</a:t>
            </a:r>
          </a:p>
          <a:p>
            <a:pPr lvl="1"/>
            <a:r>
              <a:rPr lang="sv-SE" dirty="0"/>
              <a:t>Mail</a:t>
            </a:r>
          </a:p>
          <a:p>
            <a:pPr lvl="1"/>
            <a:r>
              <a:rPr lang="sv-SE" dirty="0"/>
              <a:t>Telefon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DB286C6-2EAD-4B4F-B16F-490A3690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90" y="3786809"/>
            <a:ext cx="6498535" cy="25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/>
              <a:t>Routing</a:t>
            </a:r>
            <a:r>
              <a:rPr lang="sv-SE" dirty="0"/>
              <a:t> order / Shipping </a:t>
            </a:r>
            <a:r>
              <a:rPr lang="sv-SE" dirty="0" err="1"/>
              <a:t>instruction</a:t>
            </a:r>
            <a:endParaRPr lang="sv-SE" dirty="0"/>
          </a:p>
          <a:p>
            <a:pPr lvl="1"/>
            <a:r>
              <a:rPr lang="sv-SE" dirty="0"/>
              <a:t>	Information till avsändaren</a:t>
            </a:r>
          </a:p>
          <a:p>
            <a:pPr lvl="1"/>
            <a:r>
              <a:rPr lang="sv-SE" dirty="0"/>
              <a:t>	Kontakt eget kontor/agent</a:t>
            </a:r>
          </a:p>
          <a:p>
            <a:pPr lvl="1"/>
            <a:r>
              <a:rPr lang="sv-SE" dirty="0"/>
              <a:t>	Instruktion till avsändaren</a:t>
            </a:r>
          </a:p>
          <a:p>
            <a:pPr lvl="2"/>
            <a:r>
              <a:rPr lang="sv-SE" dirty="0"/>
              <a:t>Till vem ska bokningen göras?</a:t>
            </a:r>
          </a:p>
          <a:p>
            <a:pPr lvl="2"/>
            <a:r>
              <a:rPr lang="sv-SE" dirty="0"/>
              <a:t>Hur ska bokningen göras?</a:t>
            </a:r>
          </a:p>
          <a:p>
            <a:pPr lvl="2"/>
            <a:r>
              <a:rPr lang="sv-SE" dirty="0"/>
              <a:t>När ska bokningen göras?</a:t>
            </a:r>
          </a:p>
          <a:p>
            <a:pPr marL="0" indent="0">
              <a:buNone/>
            </a:pPr>
            <a:r>
              <a:rPr lang="sv-SE" dirty="0"/>
              <a:t>		 </a:t>
            </a:r>
          </a:p>
          <a:p>
            <a:pPr marL="0" indent="0">
              <a:buNone/>
            </a:pPr>
            <a:r>
              <a:rPr lang="sv-SE" dirty="0"/>
              <a:t>	</a:t>
            </a:r>
          </a:p>
          <a:p>
            <a:pPr marL="0" indent="0">
              <a:buNone/>
            </a:pPr>
            <a:r>
              <a:rPr lang="sv-SE" dirty="0"/>
              <a:t>	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62" y="2887718"/>
            <a:ext cx="4764013" cy="13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ubrik 3">
            <a:extLst>
              <a:ext uri="{FF2B5EF4-FFF2-40B4-BE49-F238E27FC236}">
                <a16:creationId xmlns:a16="http://schemas.microsoft.com/office/drawing/2014/main" id="{43186A25-3B67-4D2E-9654-66783F11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</p:spTree>
    <p:extLst>
      <p:ext uri="{BB962C8B-B14F-4D97-AF65-F5344CB8AC3E}">
        <p14:creationId xmlns:p14="http://schemas.microsoft.com/office/powerpoint/2010/main" val="148421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5002" b="3"/>
          <a:stretch/>
        </p:blipFill>
        <p:spPr bwMode="auto">
          <a:xfrm>
            <a:off x="799188" y="1904281"/>
            <a:ext cx="337481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36008" y="1825625"/>
            <a:ext cx="67177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/>
              <a:t>SOP Standard Operation Procedur</a:t>
            </a:r>
          </a:p>
          <a:p>
            <a:pPr marL="0" indent="0">
              <a:buNone/>
            </a:pPr>
            <a:r>
              <a:rPr lang="sv-SE" sz="2400"/>
              <a:t>SLA Service Level Agreement</a:t>
            </a:r>
          </a:p>
          <a:p>
            <a:pPr lvl="1"/>
            <a:r>
              <a:rPr lang="sv-SE"/>
              <a:t>	Information och instruktion</a:t>
            </a:r>
          </a:p>
          <a:p>
            <a:pPr lvl="1"/>
            <a:r>
              <a:rPr lang="sv-SE"/>
              <a:t>	Uppdragsgivare och uppdragstagare</a:t>
            </a:r>
          </a:p>
          <a:p>
            <a:pPr lvl="1"/>
            <a:r>
              <a:rPr lang="sv-SE"/>
              <a:t>	Underleverantörer</a:t>
            </a:r>
          </a:p>
          <a:p>
            <a:pPr lvl="1"/>
            <a:r>
              <a:rPr lang="sv-SE"/>
              <a:t>	Uppdragsgivarens köpare/säljare</a:t>
            </a:r>
          </a:p>
          <a:p>
            <a:pPr lvl="1"/>
            <a:r>
              <a:rPr lang="sv-SE"/>
              <a:t>	Manual</a:t>
            </a:r>
          </a:p>
          <a:p>
            <a:pPr lvl="1"/>
            <a:r>
              <a:rPr lang="sv-SE"/>
              <a:t>	Bilaga till avtal</a:t>
            </a:r>
            <a:endParaRPr lang="sv-SE" dirty="0"/>
          </a:p>
        </p:txBody>
      </p:sp>
      <p:sp>
        <p:nvSpPr>
          <p:cNvPr id="7" name="Rubrik 3">
            <a:extLst>
              <a:ext uri="{FF2B5EF4-FFF2-40B4-BE49-F238E27FC236}">
                <a16:creationId xmlns:a16="http://schemas.microsoft.com/office/drawing/2014/main" id="{8C3A5A60-9EE1-4DEB-A1CB-E4EEF955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</p:spTree>
    <p:extLst>
      <p:ext uri="{BB962C8B-B14F-4D97-AF65-F5344CB8AC3E}">
        <p14:creationId xmlns:p14="http://schemas.microsoft.com/office/powerpoint/2010/main" val="53976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724E73C-4640-4979-8855-D71B2B6E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417C570-2F2B-4E3E-85E3-62DC8D14A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b="1" dirty="0"/>
              <a:t>Bokningen import</a:t>
            </a:r>
          </a:p>
          <a:p>
            <a:r>
              <a:rPr lang="sv-SE" dirty="0"/>
              <a:t>Vilka uppgifter behöver vi?</a:t>
            </a:r>
          </a:p>
          <a:p>
            <a:pPr lvl="1"/>
            <a:r>
              <a:rPr lang="sv-SE" dirty="0"/>
              <a:t>Var vi ska hämta?</a:t>
            </a:r>
          </a:p>
          <a:p>
            <a:pPr lvl="2"/>
            <a:r>
              <a:rPr lang="sv-SE" dirty="0"/>
              <a:t>Adress</a:t>
            </a:r>
          </a:p>
          <a:p>
            <a:pPr lvl="1"/>
            <a:r>
              <a:rPr lang="sv-SE" dirty="0"/>
              <a:t>Vart ska leveransen?</a:t>
            </a:r>
          </a:p>
          <a:p>
            <a:pPr lvl="2"/>
            <a:r>
              <a:rPr lang="sv-SE" dirty="0"/>
              <a:t>Land, postnummer och ort</a:t>
            </a:r>
          </a:p>
          <a:p>
            <a:pPr lvl="1"/>
            <a:r>
              <a:rPr lang="sv-SE" dirty="0"/>
              <a:t>Vad ska vi hämta?</a:t>
            </a:r>
          </a:p>
          <a:p>
            <a:pPr lvl="2"/>
            <a:r>
              <a:rPr lang="sv-SE" dirty="0"/>
              <a:t>Ordernr?</a:t>
            </a:r>
          </a:p>
          <a:p>
            <a:pPr lvl="1"/>
            <a:r>
              <a:rPr lang="sv-SE" dirty="0"/>
              <a:t>Leveransvillkor?</a:t>
            </a:r>
          </a:p>
          <a:p>
            <a:pPr lvl="1"/>
            <a:r>
              <a:rPr lang="sv-SE" dirty="0"/>
              <a:t>Kvantitet</a:t>
            </a:r>
          </a:p>
          <a:p>
            <a:pPr lvl="2"/>
            <a:r>
              <a:rPr lang="sv-SE" dirty="0"/>
              <a:t>Kolli?</a:t>
            </a:r>
          </a:p>
          <a:p>
            <a:pPr lvl="2"/>
            <a:r>
              <a:rPr lang="sv-SE" dirty="0"/>
              <a:t>Vikt?</a:t>
            </a:r>
          </a:p>
          <a:p>
            <a:pPr lvl="2"/>
            <a:r>
              <a:rPr lang="sv-SE" dirty="0"/>
              <a:t>Volym?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4F00116-144A-4D53-A09F-518A645E9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sv-SE" dirty="0"/>
              <a:t>Dokument</a:t>
            </a:r>
          </a:p>
          <a:p>
            <a:pPr lvl="2"/>
            <a:r>
              <a:rPr lang="sv-SE" dirty="0"/>
              <a:t>Tulldokument</a:t>
            </a:r>
          </a:p>
          <a:p>
            <a:pPr lvl="1"/>
            <a:r>
              <a:rPr lang="sv-SE" dirty="0"/>
              <a:t>Övrigt</a:t>
            </a:r>
          </a:p>
          <a:p>
            <a:pPr lvl="2"/>
            <a:r>
              <a:rPr lang="sv-SE" dirty="0"/>
              <a:t>Öppettider</a:t>
            </a:r>
          </a:p>
          <a:p>
            <a:pPr lvl="2"/>
            <a:r>
              <a:rPr lang="sv-SE" dirty="0"/>
              <a:t>Lastningsmöjligheter hos avsändaren </a:t>
            </a:r>
          </a:p>
          <a:p>
            <a:pPr lvl="2"/>
            <a:r>
              <a:rPr lang="sv-SE" dirty="0"/>
              <a:t>Önskemål hos avsändaren </a:t>
            </a:r>
          </a:p>
          <a:p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6AFC5D4-4E11-45E4-9CB0-A44D9F26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79" y="4356238"/>
            <a:ext cx="33718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Leveransvillkor/Incoterms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Användning av leveransvillkor</a:t>
            </a:r>
          </a:p>
          <a:p>
            <a:pPr marL="457200" indent="-457200"/>
            <a:r>
              <a:rPr lang="sv-SE" dirty="0"/>
              <a:t>Sjötransport</a:t>
            </a:r>
          </a:p>
          <a:p>
            <a:pPr marL="857250" lvl="1" indent="-457200"/>
            <a:r>
              <a:rPr lang="sv-SE" dirty="0"/>
              <a:t>FAS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Alongside Ship</a:t>
            </a:r>
          </a:p>
          <a:p>
            <a:pPr marL="857250" lvl="1" indent="-457200"/>
            <a:r>
              <a:rPr lang="sv-SE" dirty="0"/>
              <a:t>FOB </a:t>
            </a:r>
          </a:p>
          <a:p>
            <a:pPr marL="1257300" lvl="2" indent="-457200"/>
            <a:r>
              <a:rPr lang="sv-SE" dirty="0" err="1"/>
              <a:t>Free</a:t>
            </a:r>
            <a:r>
              <a:rPr lang="sv-SE" dirty="0"/>
              <a:t> on Board</a:t>
            </a:r>
          </a:p>
          <a:p>
            <a:pPr marL="857250" lvl="1" indent="-457200"/>
            <a:r>
              <a:rPr lang="sv-SE" dirty="0"/>
              <a:t>CFR </a:t>
            </a:r>
          </a:p>
          <a:p>
            <a:pPr marL="1257300" lvl="2" indent="-457200"/>
            <a:r>
              <a:rPr lang="sv-SE" dirty="0" err="1"/>
              <a:t>Cost</a:t>
            </a:r>
            <a:r>
              <a:rPr lang="sv-SE" dirty="0"/>
              <a:t> and Freight</a:t>
            </a:r>
          </a:p>
          <a:p>
            <a:pPr marL="857250" lvl="1" indent="-457200"/>
            <a:r>
              <a:rPr lang="sv-SE" dirty="0"/>
              <a:t>CIF </a:t>
            </a:r>
          </a:p>
          <a:p>
            <a:pPr marL="1257300" lvl="2" indent="-457200"/>
            <a:r>
              <a:rPr lang="sv-SE" dirty="0" err="1"/>
              <a:t>Cost</a:t>
            </a:r>
            <a:r>
              <a:rPr lang="sv-SE" dirty="0"/>
              <a:t> Insurance Freight</a:t>
            </a:r>
          </a:p>
          <a:p>
            <a:pPr marL="800100" lvl="2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535506-EF56-42C5-BB96-0B7F41BA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112" y="2773282"/>
            <a:ext cx="3869265" cy="24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3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FE5A6-A20C-4475-BA8F-79887A9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3C958AC-65B7-4CAB-8B39-72D7C744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Upphämtning import</a:t>
            </a:r>
          </a:p>
          <a:p>
            <a:r>
              <a:rPr lang="sv-SE" dirty="0"/>
              <a:t>Lämnas över till agent/samarbetspartner</a:t>
            </a:r>
          </a:p>
          <a:p>
            <a:pPr lvl="1"/>
            <a:r>
              <a:rPr lang="sv-SE" dirty="0"/>
              <a:t>Tar kontakt med avsändaren</a:t>
            </a:r>
          </a:p>
          <a:p>
            <a:pPr lvl="1"/>
            <a:r>
              <a:rPr lang="sv-SE" dirty="0"/>
              <a:t>Kontrollerar uppgifter</a:t>
            </a:r>
          </a:p>
          <a:p>
            <a:pPr lvl="1"/>
            <a:r>
              <a:rPr lang="sv-SE" dirty="0"/>
              <a:t>Arrangerar upphämtning</a:t>
            </a:r>
          </a:p>
          <a:p>
            <a:pPr lvl="2"/>
            <a:r>
              <a:rPr lang="sv-SE" dirty="0"/>
              <a:t>Inrikestransport</a:t>
            </a:r>
          </a:p>
          <a:p>
            <a:pPr lvl="3"/>
            <a:r>
              <a:rPr lang="sv-SE" dirty="0"/>
              <a:t>In till terminal</a:t>
            </a:r>
          </a:p>
          <a:p>
            <a:pPr lvl="2"/>
            <a:r>
              <a:rPr lang="sv-SE" dirty="0"/>
              <a:t>Hämtar med eget fordon</a:t>
            </a:r>
          </a:p>
          <a:p>
            <a:pPr lvl="2"/>
            <a:r>
              <a:rPr lang="sv-SE" dirty="0"/>
              <a:t>Fordonet som ska till SE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0F68A57-8E7A-4893-8250-E5105B41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82" y="3712684"/>
            <a:ext cx="5054126" cy="2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EF693DE-F5E4-45AB-9AA5-9161DE2C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Bokningsprocessen utrikesvägtransporter import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8EE78AF7-781B-4605-B974-E61B12DB1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03400"/>
            <a:ext cx="4282440" cy="4667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Lastplanering import</a:t>
            </a:r>
          </a:p>
          <a:p>
            <a:r>
              <a:rPr lang="sv-SE" sz="2000" dirty="0"/>
              <a:t>Agenten</a:t>
            </a:r>
            <a:r>
              <a:rPr lang="en-US" sz="2000" dirty="0"/>
              <a:t>/</a:t>
            </a:r>
            <a:r>
              <a:rPr lang="sv-SE" sz="2000" dirty="0"/>
              <a:t>samarbetspartner</a:t>
            </a:r>
          </a:p>
          <a:p>
            <a:pPr lvl="1"/>
            <a:r>
              <a:rPr lang="sv-SE" sz="2000" dirty="0"/>
              <a:t>Planerar</a:t>
            </a:r>
          </a:p>
          <a:p>
            <a:pPr lvl="1"/>
            <a:r>
              <a:rPr lang="sv-SE" sz="2000" dirty="0"/>
              <a:t>Arrangerar upphämtning</a:t>
            </a:r>
          </a:p>
          <a:p>
            <a:pPr lvl="1"/>
            <a:r>
              <a:rPr lang="sv-SE" sz="2000" dirty="0"/>
              <a:t>Styckegods på </a:t>
            </a:r>
            <a:r>
              <a:rPr lang="en-US" sz="2000" dirty="0"/>
              <a:t>terminal</a:t>
            </a:r>
          </a:p>
          <a:p>
            <a:r>
              <a:rPr lang="en-US" sz="2000" dirty="0"/>
              <a:t>Central </a:t>
            </a:r>
            <a:r>
              <a:rPr lang="sv-SE" sz="2000" dirty="0"/>
              <a:t>planering</a:t>
            </a:r>
          </a:p>
          <a:p>
            <a:pPr lvl="1"/>
            <a:r>
              <a:rPr lang="sv-SE" sz="2000" dirty="0"/>
              <a:t>Samtliga fordon i ett geografiskt område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2941A28F-9BA7-44D3-B827-04DDC21235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192" r="14219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3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AEB108EE-273F-43E5-933E-B8F73DB2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C06FEF1-7CA6-486A-9575-BEEFA572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Boka plats hos rederi import</a:t>
            </a:r>
          </a:p>
          <a:p>
            <a:r>
              <a:rPr lang="sv-SE" sz="2000" dirty="0"/>
              <a:t>Avtal</a:t>
            </a:r>
          </a:p>
          <a:p>
            <a:pPr lvl="1"/>
            <a:r>
              <a:rPr lang="sv-SE" sz="2000" dirty="0"/>
              <a:t>Digitalt</a:t>
            </a:r>
          </a:p>
          <a:p>
            <a:pPr lvl="1"/>
            <a:r>
              <a:rPr lang="sv-SE" sz="2000" dirty="0"/>
              <a:t>Mail </a:t>
            </a:r>
          </a:p>
          <a:p>
            <a:pPr lvl="1"/>
            <a:r>
              <a:rPr lang="sv-SE" sz="2000" dirty="0"/>
              <a:t>Telefon</a:t>
            </a:r>
          </a:p>
          <a:p>
            <a:pPr lvl="2"/>
            <a:r>
              <a:rPr lang="sv-SE" dirty="0"/>
              <a:t>Antal enheter</a:t>
            </a:r>
          </a:p>
          <a:p>
            <a:pPr lvl="2"/>
            <a:r>
              <a:rPr lang="sv-SE" dirty="0"/>
              <a:t>Storlek</a:t>
            </a:r>
          </a:p>
          <a:p>
            <a:pPr lvl="2"/>
            <a:r>
              <a:rPr lang="sv-SE" dirty="0"/>
              <a:t>Farligt gods</a:t>
            </a:r>
          </a:p>
          <a:p>
            <a:pPr lvl="3"/>
            <a:r>
              <a:rPr lang="sv-SE" sz="2000" dirty="0"/>
              <a:t>Dokument</a:t>
            </a:r>
          </a:p>
          <a:p>
            <a:pPr lvl="2"/>
            <a:r>
              <a:rPr lang="sv-SE" dirty="0"/>
              <a:t>Fasta platser</a:t>
            </a:r>
          </a:p>
          <a:p>
            <a:pPr lvl="3"/>
            <a:r>
              <a:rPr lang="sv-SE" sz="2000" dirty="0" err="1"/>
              <a:t>Allotment</a:t>
            </a:r>
            <a:endParaRPr lang="sv-SE" sz="20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2F10710-78BB-4156-A708-03B4AA849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3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0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59BA45-A963-4D99-B961-C10E66F6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839CDC6-B8D4-471A-8EEE-C0B8508C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938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Aviseringar/Digital överföring av information import</a:t>
            </a:r>
          </a:p>
          <a:p>
            <a:r>
              <a:rPr lang="sv-SE" sz="2000" dirty="0"/>
              <a:t>Agenten/samarbetspartnern </a:t>
            </a:r>
          </a:p>
          <a:p>
            <a:r>
              <a:rPr lang="sv-SE" sz="2000" dirty="0"/>
              <a:t>Aviserar</a:t>
            </a:r>
          </a:p>
          <a:p>
            <a:pPr lvl="1"/>
            <a:r>
              <a:rPr lang="sv-SE" sz="2000" dirty="0"/>
              <a:t>Vad som är lastat</a:t>
            </a:r>
          </a:p>
          <a:p>
            <a:pPr lvl="2"/>
            <a:r>
              <a:rPr lang="sv-SE" dirty="0"/>
              <a:t>Avsändare</a:t>
            </a:r>
          </a:p>
          <a:p>
            <a:pPr lvl="2"/>
            <a:r>
              <a:rPr lang="sv-SE" dirty="0"/>
              <a:t>Mottagare</a:t>
            </a:r>
          </a:p>
          <a:p>
            <a:pPr lvl="2"/>
            <a:r>
              <a:rPr lang="sv-SE" dirty="0"/>
              <a:t>Information om godset</a:t>
            </a:r>
          </a:p>
          <a:p>
            <a:pPr lvl="2"/>
            <a:r>
              <a:rPr lang="sv-SE" dirty="0"/>
              <a:t>Lossning</a:t>
            </a:r>
          </a:p>
          <a:p>
            <a:pPr lvl="3"/>
            <a:r>
              <a:rPr lang="sv-SE" sz="2000" dirty="0"/>
              <a:t>Terminal</a:t>
            </a:r>
          </a:p>
          <a:p>
            <a:pPr lvl="3"/>
            <a:r>
              <a:rPr lang="sv-SE" sz="2000" dirty="0"/>
              <a:t>Köras ut med </a:t>
            </a:r>
            <a:r>
              <a:rPr lang="sv-SE" sz="2000" dirty="0" err="1"/>
              <a:t>lastbäraren</a:t>
            </a:r>
            <a:endParaRPr lang="sv-SE" sz="2000" dirty="0"/>
          </a:p>
          <a:p>
            <a:r>
              <a:rPr lang="sv-SE" sz="2000" dirty="0"/>
              <a:t>Hur är </a:t>
            </a:r>
            <a:r>
              <a:rPr lang="sv-SE" sz="2000" dirty="0" err="1"/>
              <a:t>lastbäraren</a:t>
            </a:r>
            <a:r>
              <a:rPr lang="sv-SE" sz="2000" dirty="0"/>
              <a:t> lastad?</a:t>
            </a:r>
          </a:p>
          <a:p>
            <a:pPr lvl="1"/>
            <a:r>
              <a:rPr lang="sv-SE" sz="2000" dirty="0"/>
              <a:t>Lossningsplan</a:t>
            </a:r>
          </a:p>
          <a:p>
            <a:pPr lvl="1"/>
            <a:endParaRPr lang="sv-SE" sz="2000" dirty="0"/>
          </a:p>
          <a:p>
            <a:pPr lvl="3"/>
            <a:endParaRPr lang="sv-SE" sz="2000" dirty="0"/>
          </a:p>
          <a:p>
            <a:pPr marL="0" indent="0">
              <a:buNone/>
            </a:pPr>
            <a:endParaRPr lang="sv-SE" sz="2000" b="1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47CAAAE-AB69-4A7F-A593-BA23745F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r="7942" b="-1"/>
          <a:stretch/>
        </p:blipFill>
        <p:spPr>
          <a:xfrm>
            <a:off x="8020569" y="1904284"/>
            <a:ext cx="3152439" cy="34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872E3FB3-7AA9-4125-8D69-9C864C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Bokningsprocessen utrikesvägtransporter import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D6BE046-6672-4046-B285-706395B8A9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6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CFF79909-7DB8-4B50-9474-25D3F4A4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dirty="0"/>
              <a:t>Terminalens roll import</a:t>
            </a:r>
          </a:p>
          <a:p>
            <a:r>
              <a:rPr lang="sv-SE" sz="2000" dirty="0"/>
              <a:t>Planerar antalet enheter som ska lossas</a:t>
            </a:r>
          </a:p>
          <a:p>
            <a:r>
              <a:rPr lang="sv-SE" sz="2000" dirty="0" err="1"/>
              <a:t>Losslista</a:t>
            </a:r>
            <a:r>
              <a:rPr lang="sv-SE" sz="2000" dirty="0"/>
              <a:t> från speditör</a:t>
            </a:r>
          </a:p>
          <a:p>
            <a:pPr lvl="1"/>
            <a:r>
              <a:rPr lang="sv-SE" sz="2000" dirty="0"/>
              <a:t>Kontrollerar gods vid lossning</a:t>
            </a:r>
          </a:p>
          <a:p>
            <a:pPr lvl="1"/>
            <a:r>
              <a:rPr lang="sv-SE" sz="2000" dirty="0"/>
              <a:t>Skador</a:t>
            </a:r>
          </a:p>
          <a:p>
            <a:pPr lvl="1"/>
            <a:r>
              <a:rPr lang="sv-SE" sz="2000" dirty="0"/>
              <a:t>Emballage</a:t>
            </a:r>
          </a:p>
          <a:p>
            <a:pPr lvl="1"/>
            <a:r>
              <a:rPr lang="sv-SE" sz="2000" dirty="0"/>
              <a:t>Volym</a:t>
            </a:r>
          </a:p>
          <a:p>
            <a:pPr lvl="1"/>
            <a:r>
              <a:rPr lang="sv-SE" sz="2000" dirty="0"/>
              <a:t>Placerar godset i terminalen</a:t>
            </a:r>
          </a:p>
          <a:p>
            <a:r>
              <a:rPr lang="sv-SE" sz="2000" dirty="0"/>
              <a:t>Utlämning av gods</a:t>
            </a:r>
          </a:p>
          <a:p>
            <a:pPr marL="914400" lvl="2"/>
            <a:endParaRPr lang="en-US" dirty="0"/>
          </a:p>
          <a:p>
            <a:pPr marL="914400" lvl="2"/>
            <a:endParaRPr lang="en-US" dirty="0"/>
          </a:p>
          <a:p>
            <a:pPr marL="457200"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60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57AE86D7-CD99-4438-9674-FF34AD1A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Bokningsprocessen utrikesvägtransporter import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E16A0AB-DF49-462E-B945-8D4F5F96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5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Import/utlämning av gods på terminal</a:t>
            </a:r>
          </a:p>
          <a:p>
            <a:r>
              <a:rPr lang="sv-SE" sz="2000" dirty="0" err="1"/>
              <a:t>Lastbäraren</a:t>
            </a:r>
            <a:r>
              <a:rPr lang="sv-SE" sz="2000" dirty="0"/>
              <a:t> är lossad enligt </a:t>
            </a:r>
            <a:r>
              <a:rPr lang="sv-SE" sz="2000" dirty="0" err="1"/>
              <a:t>losslista</a:t>
            </a:r>
            <a:endParaRPr lang="sv-SE" sz="2000" dirty="0"/>
          </a:p>
          <a:p>
            <a:r>
              <a:rPr lang="sv-SE" sz="2000" dirty="0"/>
              <a:t>Godset bokas ut med </a:t>
            </a:r>
            <a:r>
              <a:rPr lang="sv-SE" sz="2000" dirty="0" err="1"/>
              <a:t>inrikestransportörer</a:t>
            </a:r>
            <a:endParaRPr lang="sv-SE" sz="2000" dirty="0"/>
          </a:p>
          <a:p>
            <a:pPr lvl="1"/>
            <a:r>
              <a:rPr lang="sv-SE" sz="2000" dirty="0"/>
              <a:t>Inrikesfraktsedlar</a:t>
            </a:r>
          </a:p>
          <a:p>
            <a:pPr lvl="1"/>
            <a:r>
              <a:rPr lang="sv-SE" sz="2000" dirty="0"/>
              <a:t>CMR</a:t>
            </a:r>
          </a:p>
          <a:p>
            <a:r>
              <a:rPr lang="sv-SE" sz="2000" dirty="0"/>
              <a:t>Kunden avhämtar själv</a:t>
            </a:r>
          </a:p>
          <a:p>
            <a:r>
              <a:rPr lang="sv-SE" sz="2000" dirty="0"/>
              <a:t>Kunden bokar inrikestransporten själv</a:t>
            </a:r>
          </a:p>
          <a:p>
            <a:endParaRPr lang="sv-SE" sz="2000" dirty="0"/>
          </a:p>
          <a:p>
            <a:endParaRPr lang="sv-SE" sz="2000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D1AE464-DC73-422B-8A7F-7EB0A075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7" t="43355" r="16149" b="2"/>
          <a:stretch/>
        </p:blipFill>
        <p:spPr>
          <a:xfrm>
            <a:off x="6279730" y="2456762"/>
            <a:ext cx="5074070" cy="24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EE6B3E-2D75-41D1-A1F5-F358A2D2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8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763BD64-27DF-4899-9FC3-7DB92BD3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Avtalskunder utrikesvägtransporter</a:t>
            </a:r>
          </a:p>
          <a:p>
            <a:r>
              <a:rPr lang="sv-SE" dirty="0"/>
              <a:t>Export </a:t>
            </a:r>
          </a:p>
          <a:p>
            <a:pPr lvl="1"/>
            <a:r>
              <a:rPr lang="sv-SE" dirty="0"/>
              <a:t>Från kundens ort i SE till kundens mottagares ort </a:t>
            </a:r>
          </a:p>
          <a:p>
            <a:pPr lvl="1"/>
            <a:r>
              <a:rPr lang="sv-SE" dirty="0"/>
              <a:t>Leveransvillkorsgrupperna </a:t>
            </a:r>
          </a:p>
          <a:p>
            <a:pPr lvl="1"/>
            <a:r>
              <a:rPr lang="sv-SE" dirty="0"/>
              <a:t>C och D</a:t>
            </a:r>
          </a:p>
          <a:p>
            <a:r>
              <a:rPr lang="sv-SE" dirty="0"/>
              <a:t>Import</a:t>
            </a:r>
          </a:p>
          <a:p>
            <a:pPr lvl="1"/>
            <a:r>
              <a:rPr lang="sv-SE" dirty="0"/>
              <a:t>Från avsändarens ort till kundens ort i SE</a:t>
            </a:r>
          </a:p>
          <a:p>
            <a:pPr lvl="1"/>
            <a:r>
              <a:rPr lang="sv-SE" dirty="0"/>
              <a:t>Leveransvillkorsgrupperna</a:t>
            </a:r>
          </a:p>
          <a:p>
            <a:pPr lvl="1"/>
            <a:r>
              <a:rPr lang="sv-SE" dirty="0"/>
              <a:t>E och F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33350527-CCBB-4E6B-9FC4-9938497FCB5D}"/>
              </a:ext>
            </a:extLst>
          </p:cNvPr>
          <p:cNvSpPr txBox="1"/>
          <p:nvPr/>
        </p:nvSpPr>
        <p:spPr>
          <a:xfrm>
            <a:off x="7277559" y="4381684"/>
            <a:ext cx="407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Kunderna är ofta inte medvetna om transporten alla moment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6C547CA-5C2C-4889-8C9F-7DBF2968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66" y="1691234"/>
            <a:ext cx="2846886" cy="27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6704993F-9976-48E3-9BB8-0F21D01C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1765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5A56442-4548-4E2B-8E24-9403BC7F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57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b="1" dirty="0"/>
              <a:t>Begreppet trafik med löstrailers</a:t>
            </a:r>
          </a:p>
          <a:p>
            <a:r>
              <a:rPr lang="sv-SE" dirty="0"/>
              <a:t>Det vanligaste tillvägagångssättet i europatrafik (80 - 85%)</a:t>
            </a:r>
          </a:p>
          <a:p>
            <a:r>
              <a:rPr lang="sv-SE" dirty="0"/>
              <a:t>Ett förutbestämt antal avgång per vecka</a:t>
            </a:r>
          </a:p>
          <a:p>
            <a:pPr lvl="1"/>
            <a:r>
              <a:rPr lang="sv-SE" dirty="0"/>
              <a:t>Tidtabell</a:t>
            </a:r>
          </a:p>
          <a:p>
            <a:pPr lvl="1"/>
            <a:r>
              <a:rPr lang="sv-SE" dirty="0"/>
              <a:t>Schedule</a:t>
            </a:r>
          </a:p>
          <a:p>
            <a:r>
              <a:rPr lang="sv-SE" dirty="0"/>
              <a:t>Mellan två orter</a:t>
            </a:r>
          </a:p>
          <a:p>
            <a:r>
              <a:rPr lang="sv-SE" dirty="0"/>
              <a:t>Avgångarna är fasta</a:t>
            </a:r>
          </a:p>
          <a:p>
            <a:r>
              <a:rPr lang="sv-SE" dirty="0"/>
              <a:t>När trailern är tom</a:t>
            </a:r>
          </a:p>
          <a:p>
            <a:pPr lvl="1"/>
            <a:r>
              <a:rPr lang="sv-SE" dirty="0"/>
              <a:t>Parkeras</a:t>
            </a:r>
          </a:p>
          <a:p>
            <a:pPr lvl="1"/>
            <a:r>
              <a:rPr lang="sv-SE" dirty="0"/>
              <a:t>Liten kostnad</a:t>
            </a:r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8533131-12A9-4D83-B05D-16783C51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18" b="10032"/>
          <a:stretch/>
        </p:blipFill>
        <p:spPr>
          <a:xfrm>
            <a:off x="6010621" y="3338493"/>
            <a:ext cx="5343179" cy="30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33E6BB-1C45-4BA6-A7B1-20C1824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E14006-20D0-4C89-A135-A42201F2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Förarbunden trafik</a:t>
            </a:r>
          </a:p>
          <a:p>
            <a:r>
              <a:rPr lang="sv-SE" dirty="0"/>
              <a:t>Något snabbare än löstrailertrafik</a:t>
            </a:r>
          </a:p>
          <a:p>
            <a:r>
              <a:rPr lang="sv-SE" dirty="0"/>
              <a:t>Föraren kör av och på färjan</a:t>
            </a:r>
          </a:p>
          <a:p>
            <a:r>
              <a:rPr lang="sv-SE" dirty="0"/>
              <a:t>Färjeöverfarten </a:t>
            </a:r>
          </a:p>
          <a:p>
            <a:pPr lvl="1"/>
            <a:r>
              <a:rPr lang="sv-SE" dirty="0"/>
              <a:t>Högre kostnad</a:t>
            </a:r>
          </a:p>
          <a:p>
            <a:r>
              <a:rPr lang="sv-SE" dirty="0"/>
              <a:t>Ansvar för tur och retur</a:t>
            </a:r>
          </a:p>
          <a:p>
            <a:r>
              <a:rPr lang="sv-SE" dirty="0"/>
              <a:t>Stillestånd</a:t>
            </a:r>
          </a:p>
          <a:p>
            <a:pPr lvl="1"/>
            <a:r>
              <a:rPr lang="sv-SE" dirty="0"/>
              <a:t>I väntan på last</a:t>
            </a:r>
          </a:p>
          <a:p>
            <a:pPr lvl="1"/>
            <a:r>
              <a:rPr lang="sv-SE" dirty="0"/>
              <a:t>Kostnader</a:t>
            </a:r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endParaRPr lang="sv-SE" b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5C49263-55DD-4849-B38A-016EFCD44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6" t="12919" b="8656"/>
          <a:stretch/>
        </p:blipFill>
        <p:spPr>
          <a:xfrm>
            <a:off x="6477917" y="2765235"/>
            <a:ext cx="5550263" cy="38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8F37212-9AEF-48F4-A537-B100FDD3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1765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7C3812-9E8A-4F21-B821-66A4628C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Trafikens upptagningsområde</a:t>
            </a:r>
          </a:p>
          <a:p>
            <a:pPr lvl="1"/>
            <a:r>
              <a:rPr lang="sv-SE" dirty="0"/>
              <a:t>Ex Malmö – Stuttgart</a:t>
            </a:r>
          </a:p>
          <a:p>
            <a:pPr lvl="1"/>
            <a:r>
              <a:rPr lang="sv-SE" dirty="0"/>
              <a:t>Styckegods samlas på terminal i Malmö/</a:t>
            </a:r>
            <a:r>
              <a:rPr lang="sv-SE" dirty="0" err="1"/>
              <a:t>hub</a:t>
            </a:r>
            <a:r>
              <a:rPr lang="sv-SE" dirty="0"/>
              <a:t> för europatransporter</a:t>
            </a:r>
          </a:p>
          <a:p>
            <a:pPr lvl="2"/>
            <a:r>
              <a:rPr lang="sv-SE" dirty="0"/>
              <a:t>Gods direkt från kunder </a:t>
            </a:r>
          </a:p>
          <a:p>
            <a:pPr lvl="2"/>
            <a:r>
              <a:rPr lang="sv-SE" dirty="0"/>
              <a:t>Var finns övriga terminaler?</a:t>
            </a:r>
          </a:p>
          <a:p>
            <a:pPr lvl="2"/>
            <a:r>
              <a:rPr lang="sv-SE" dirty="0"/>
              <a:t>Samlastning från övriga terminaler</a:t>
            </a:r>
          </a:p>
          <a:p>
            <a:pPr lvl="3"/>
            <a:r>
              <a:rPr lang="sv-SE" dirty="0"/>
              <a:t>Samtliga Europadestinationer</a:t>
            </a:r>
          </a:p>
          <a:p>
            <a:pPr lvl="1"/>
            <a:r>
              <a:rPr lang="sv-SE" dirty="0"/>
              <a:t>Terminalen finns i Stuttgart </a:t>
            </a:r>
          </a:p>
          <a:p>
            <a:pPr lvl="2"/>
            <a:r>
              <a:rPr lang="sv-SE" dirty="0"/>
              <a:t>Leveransområde 10 – 20 mils radie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5CA02B0-2795-44DF-B1C9-4BF55E26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" t="12658" r="4901" b="9240"/>
          <a:stretch/>
        </p:blipFill>
        <p:spPr>
          <a:xfrm>
            <a:off x="6096000" y="3194297"/>
            <a:ext cx="5762919" cy="33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97CF468A-A5EC-4965-B760-F920D2AA3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64845"/>
              </p:ext>
            </p:extLst>
          </p:nvPr>
        </p:nvGraphicFramePr>
        <p:xfrm>
          <a:off x="528810" y="1890482"/>
          <a:ext cx="11349371" cy="4471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22676" imgH="1663792" progId="Excel.Sheet.12">
                  <p:embed/>
                </p:oleObj>
              </mc:Choice>
              <mc:Fallback>
                <p:oleObj name="Worksheet" r:id="rId3" imgW="4222676" imgH="16637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810" y="1890482"/>
                        <a:ext cx="11349371" cy="4471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8196BEB0-B402-49F7-8034-2EACDCD4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7" y="321781"/>
            <a:ext cx="1076646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02A1B7-0BD5-4731-B21D-DD466D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2009" cy="1325563"/>
          </a:xfrm>
        </p:spPr>
        <p:txBody>
          <a:bodyPr/>
          <a:lstStyle/>
          <a:p>
            <a:r>
              <a:rPr lang="sv-SE" dirty="0"/>
              <a:t>Bokningsprocessen utrikes vägtransporter export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31CFED-6F10-4955-A41C-AA9DAE0A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/>
              <a:t>Utmaningar med en trafik</a:t>
            </a:r>
          </a:p>
          <a:p>
            <a:pPr lvl="1"/>
            <a:r>
              <a:rPr lang="sv-SE" dirty="0"/>
              <a:t>Att lasta fullt</a:t>
            </a:r>
          </a:p>
          <a:p>
            <a:pPr lvl="2"/>
            <a:r>
              <a:rPr lang="sv-SE" dirty="0"/>
              <a:t>Lönsamhet</a:t>
            </a:r>
          </a:p>
          <a:p>
            <a:pPr lvl="1"/>
            <a:r>
              <a:rPr lang="sv-SE" dirty="0"/>
              <a:t>Att ha bra underleverantörer</a:t>
            </a:r>
          </a:p>
          <a:p>
            <a:pPr lvl="2"/>
            <a:r>
              <a:rPr lang="sv-SE" dirty="0"/>
              <a:t>Åkerier</a:t>
            </a:r>
          </a:p>
          <a:p>
            <a:pPr lvl="2"/>
            <a:r>
              <a:rPr lang="sv-SE" dirty="0"/>
              <a:t>Terminal </a:t>
            </a:r>
          </a:p>
          <a:p>
            <a:pPr lvl="2"/>
            <a:r>
              <a:rPr lang="sv-SE" dirty="0"/>
              <a:t>Rederi</a:t>
            </a:r>
          </a:p>
          <a:p>
            <a:pPr lvl="1"/>
            <a:r>
              <a:rPr lang="sv-SE" dirty="0"/>
              <a:t>Att samarbetspartner har bra underleverantörer</a:t>
            </a:r>
          </a:p>
          <a:p>
            <a:pPr lvl="2"/>
            <a:r>
              <a:rPr lang="sv-SE" dirty="0"/>
              <a:t>Dragbilsåkerier</a:t>
            </a:r>
          </a:p>
          <a:p>
            <a:pPr lvl="2"/>
            <a:r>
              <a:rPr lang="sv-SE" dirty="0"/>
              <a:t>Terminaler</a:t>
            </a:r>
          </a:p>
          <a:p>
            <a:pPr lvl="2"/>
            <a:r>
              <a:rPr lang="sv-SE" dirty="0"/>
              <a:t>Distributionsåkerier</a:t>
            </a:r>
          </a:p>
          <a:p>
            <a:pPr lvl="1"/>
            <a:r>
              <a:rPr lang="sv-SE" dirty="0"/>
              <a:t>Att undvika förseningar</a:t>
            </a:r>
          </a:p>
          <a:p>
            <a:pPr lvl="2"/>
            <a:r>
              <a:rPr lang="sv-SE" dirty="0"/>
              <a:t>Överfart med färja</a:t>
            </a:r>
          </a:p>
          <a:p>
            <a:r>
              <a:rPr lang="sv-SE" dirty="0"/>
              <a:t>Vad händer om logistikföretaget misslyckas?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03854E3-ABF5-4155-8A8E-FAD03B67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286" y="2790021"/>
            <a:ext cx="3881060" cy="2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1149</Words>
  <Application>Microsoft Office PowerPoint</Application>
  <PresentationFormat>Bredbild</PresentationFormat>
  <Paragraphs>431</Paragraphs>
  <Slides>35</Slides>
  <Notes>15</Notes>
  <HiddenSlides>4</HiddenSlides>
  <MMClips>0</MMClips>
  <ScaleCrop>false</ScaleCrop>
  <HeadingPairs>
    <vt:vector size="8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Office-tema</vt:lpstr>
      <vt:lpstr>Worksheet</vt:lpstr>
      <vt:lpstr>Bokningsprocessen utrikes vägtransporter export</vt:lpstr>
      <vt:lpstr>Leveransvillkor/Incoterms</vt:lpstr>
      <vt:lpstr>Leveransvillkor/Incoterms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PowerPoint-presentation</vt:lpstr>
      <vt:lpstr>Bokningsprocessen utrikes vägtransporter export</vt:lpstr>
      <vt:lpstr>Bokningsprocessen utrikes vägtransporter export</vt:lpstr>
      <vt:lpstr>Bokningsprocessen utrikes vägtransporter export</vt:lpstr>
      <vt:lpstr>PowerPoint-presentation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 vägtransporter export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  <vt:lpstr>Bokningsprocessen utrikesvägtransporter import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Bokningsprocessen utrikesvägtransporter</dc:title>
  <dc:creator>Lisbeth Ledner</dc:creator>
  <cp:lastModifiedBy>Lisbeth Wessberg Ledner</cp:lastModifiedBy>
  <cp:revision>15</cp:revision>
  <dcterms:created xsi:type="dcterms:W3CDTF">2018-08-30T13:37:37Z</dcterms:created>
  <dcterms:modified xsi:type="dcterms:W3CDTF">2023-11-23T14:49:59Z</dcterms:modified>
</cp:coreProperties>
</file>